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7" r:id="rId2"/>
    <p:sldId id="268" r:id="rId3"/>
    <p:sldId id="272" r:id="rId4"/>
    <p:sldId id="286" r:id="rId5"/>
    <p:sldId id="273" r:id="rId6"/>
    <p:sldId id="275" r:id="rId7"/>
    <p:sldId id="281" r:id="rId8"/>
    <p:sldId id="279" r:id="rId9"/>
    <p:sldId id="280" r:id="rId10"/>
    <p:sldId id="276" r:id="rId11"/>
    <p:sldId id="282" r:id="rId12"/>
    <p:sldId id="285" r:id="rId13"/>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MetaBookLF" pitchFamily="34" charset="0"/>
        <a:ea typeface="+mn-ea"/>
        <a:cs typeface="+mn-cs"/>
      </a:defRPr>
    </a:lvl1pPr>
    <a:lvl2pPr marL="457200" algn="l" rtl="0" fontAlgn="base">
      <a:spcBef>
        <a:spcPct val="0"/>
      </a:spcBef>
      <a:spcAft>
        <a:spcPct val="0"/>
      </a:spcAft>
      <a:defRPr sz="2400" kern="1200">
        <a:solidFill>
          <a:schemeClr val="tx1"/>
        </a:solidFill>
        <a:latin typeface="MetaBookLF" pitchFamily="34" charset="0"/>
        <a:ea typeface="+mn-ea"/>
        <a:cs typeface="+mn-cs"/>
      </a:defRPr>
    </a:lvl2pPr>
    <a:lvl3pPr marL="914400" algn="l" rtl="0" fontAlgn="base">
      <a:spcBef>
        <a:spcPct val="0"/>
      </a:spcBef>
      <a:spcAft>
        <a:spcPct val="0"/>
      </a:spcAft>
      <a:defRPr sz="2400" kern="1200">
        <a:solidFill>
          <a:schemeClr val="tx1"/>
        </a:solidFill>
        <a:latin typeface="MetaBookLF" pitchFamily="34" charset="0"/>
        <a:ea typeface="+mn-ea"/>
        <a:cs typeface="+mn-cs"/>
      </a:defRPr>
    </a:lvl3pPr>
    <a:lvl4pPr marL="1371600" algn="l" rtl="0" fontAlgn="base">
      <a:spcBef>
        <a:spcPct val="0"/>
      </a:spcBef>
      <a:spcAft>
        <a:spcPct val="0"/>
      </a:spcAft>
      <a:defRPr sz="2400" kern="1200">
        <a:solidFill>
          <a:schemeClr val="tx1"/>
        </a:solidFill>
        <a:latin typeface="MetaBookLF" pitchFamily="34" charset="0"/>
        <a:ea typeface="+mn-ea"/>
        <a:cs typeface="+mn-cs"/>
      </a:defRPr>
    </a:lvl4pPr>
    <a:lvl5pPr marL="1828800" algn="l" rtl="0" fontAlgn="base">
      <a:spcBef>
        <a:spcPct val="0"/>
      </a:spcBef>
      <a:spcAft>
        <a:spcPct val="0"/>
      </a:spcAft>
      <a:defRPr sz="2400" kern="1200">
        <a:solidFill>
          <a:schemeClr val="tx1"/>
        </a:solidFill>
        <a:latin typeface="MetaBookLF" pitchFamily="34" charset="0"/>
        <a:ea typeface="+mn-ea"/>
        <a:cs typeface="+mn-cs"/>
      </a:defRPr>
    </a:lvl5pPr>
    <a:lvl6pPr marL="2286000" algn="l" defTabSz="914400" rtl="0" eaLnBrk="1" latinLnBrk="0" hangingPunct="1">
      <a:defRPr sz="2400" kern="1200">
        <a:solidFill>
          <a:schemeClr val="tx1"/>
        </a:solidFill>
        <a:latin typeface="MetaBookLF" pitchFamily="34" charset="0"/>
        <a:ea typeface="+mn-ea"/>
        <a:cs typeface="+mn-cs"/>
      </a:defRPr>
    </a:lvl6pPr>
    <a:lvl7pPr marL="2743200" algn="l" defTabSz="914400" rtl="0" eaLnBrk="1" latinLnBrk="0" hangingPunct="1">
      <a:defRPr sz="2400" kern="1200">
        <a:solidFill>
          <a:schemeClr val="tx1"/>
        </a:solidFill>
        <a:latin typeface="MetaBookLF" pitchFamily="34" charset="0"/>
        <a:ea typeface="+mn-ea"/>
        <a:cs typeface="+mn-cs"/>
      </a:defRPr>
    </a:lvl7pPr>
    <a:lvl8pPr marL="3200400" algn="l" defTabSz="914400" rtl="0" eaLnBrk="1" latinLnBrk="0" hangingPunct="1">
      <a:defRPr sz="2400" kern="1200">
        <a:solidFill>
          <a:schemeClr val="tx1"/>
        </a:solidFill>
        <a:latin typeface="MetaBookLF" pitchFamily="34" charset="0"/>
        <a:ea typeface="+mn-ea"/>
        <a:cs typeface="+mn-cs"/>
      </a:defRPr>
    </a:lvl8pPr>
    <a:lvl9pPr marL="3657600" algn="l" defTabSz="914400" rtl="0" eaLnBrk="1" latinLnBrk="0" hangingPunct="1">
      <a:defRPr sz="2400" kern="1200">
        <a:solidFill>
          <a:schemeClr val="tx1"/>
        </a:solidFill>
        <a:latin typeface="MetaBookLF"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hrer, Tanja" initials="RT" lastIdx="3" clrIdx="0">
    <p:extLst>
      <p:ext uri="{19B8F6BF-5375-455C-9EA6-DF929625EA0E}">
        <p15:presenceInfo xmlns:p15="http://schemas.microsoft.com/office/powerpoint/2012/main" userId="S-1-5-21-2993890695-1951898243-876774083-19510" providerId="AD"/>
      </p:ext>
    </p:extLst>
  </p:cmAuthor>
  <p:cmAuthor id="2" name="Nottebaum, Jörg" initials="NJ" lastIdx="22" clrIdx="1">
    <p:extLst>
      <p:ext uri="{19B8F6BF-5375-455C-9EA6-DF929625EA0E}">
        <p15:presenceInfo xmlns:p15="http://schemas.microsoft.com/office/powerpoint/2012/main" userId="S-1-5-21-2993890695-1951898243-876774083-2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accent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E77"/>
    <a:srgbClr val="D2232A"/>
    <a:srgbClr val="F7941D"/>
    <a:srgbClr val="F15A20"/>
    <a:srgbClr val="B36A98"/>
    <a:srgbClr val="8006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9871" autoAdjust="0"/>
  </p:normalViewPr>
  <p:slideViewPr>
    <p:cSldViewPr>
      <p:cViewPr varScale="1">
        <p:scale>
          <a:sx n="50" d="100"/>
          <a:sy n="50" d="100"/>
        </p:scale>
        <p:origin x="121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186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de-DE"/>
          </a:p>
        </p:txBody>
      </p:sp>
      <p:sp>
        <p:nvSpPr>
          <p:cNvPr id="92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de-DE"/>
          </a:p>
        </p:txBody>
      </p:sp>
      <p:sp>
        <p:nvSpPr>
          <p:cNvPr id="92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de-DE"/>
          </a:p>
        </p:txBody>
      </p:sp>
      <p:sp>
        <p:nvSpPr>
          <p:cNvPr id="92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2A6899D4-15B5-46F9-BC70-F7548A5E9646}" type="slidenum">
              <a:rPr lang="de-DE"/>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de-DE"/>
          </a:p>
        </p:txBody>
      </p:sp>
      <p:sp>
        <p:nvSpPr>
          <p:cNvPr id="11267" name="Rectangle 1027"/>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de-DE"/>
          </a:p>
        </p:txBody>
      </p:sp>
      <p:sp>
        <p:nvSpPr>
          <p:cNvPr id="1126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1269" name="Rectangle 1029"/>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1270" name="Rectangle 1030"/>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de-DE"/>
          </a:p>
        </p:txBody>
      </p:sp>
      <p:sp>
        <p:nvSpPr>
          <p:cNvPr id="11271" name="Rectangle 1031"/>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7F6D4E9C-10CA-4BE8-8858-CF1559EB848D}"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kinderfastenaktion.de/materialien/#athen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kinderfastenaktion.de/materialien/#klimagerechtigkei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kinderfastenaktion.de/materialien/#barci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Hallo! </a:t>
            </a:r>
          </a:p>
          <a:p>
            <a:r>
              <a:rPr lang="de-DE" dirty="0"/>
              <a:t>Ich bin </a:t>
            </a:r>
            <a:r>
              <a:rPr lang="de-DE" dirty="0" err="1"/>
              <a:t>Rucky</a:t>
            </a:r>
            <a:r>
              <a:rPr lang="de-DE" dirty="0"/>
              <a:t> Reiselustig, der gelbe Rucksack von MISEREOR. In diesem Jahr möchte ich euch von Kindern von den Philippinen und aus Bangladesch erzählen und mit euch über das Thema globale Klimagerechtigkeit sprechen. Was die Kinder aus den beiden Ländern und auch wir hier in Deutschland damit zu tun haben, das erfahrt ihr hier.</a:t>
            </a:r>
          </a:p>
          <a:p>
            <a:endParaRPr lang="de-DE" dirty="0"/>
          </a:p>
          <a:p>
            <a:r>
              <a:rPr lang="de-DE"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a:t>
            </a:fld>
            <a:endParaRPr lang="de-DE"/>
          </a:p>
        </p:txBody>
      </p:sp>
    </p:spTree>
    <p:extLst>
      <p:ext uri="{BB962C8B-B14F-4D97-AF65-F5344CB8AC3E}">
        <p14:creationId xmlns:p14="http://schemas.microsoft.com/office/powerpoint/2010/main" val="375680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Athena von den Philippinen</a:t>
            </a:r>
          </a:p>
          <a:p>
            <a:r>
              <a:rPr lang="de-DE" dirty="0"/>
              <a:t>So hat es auch das Mädchen Athena gemacht. Sie ist neun Jahren alt und lebt in Davao, einer Stadt auf den  Philippinen. Das Land besteht aus über 7000 Inseln. Athena setzt sich für den Schutz und Erhalt der Bäume in ihrer Stadt ein. Auf dem Bild hält sie ein Plakat, auf dem steht: ,,Es ist auch meine Welt. Bitte schützt sie, damit auch ich auf ihr leben kann.“ Um sich für die Bäume einzusetzen, hat sie schon als sie drei Jahre alt war mit dem Bürgermeister gesprochen und ihm gesagt, wie wichtig Bäume für unser Leben und unsere Städte sind.</a:t>
            </a:r>
          </a:p>
          <a:p>
            <a:endParaRPr lang="de-DE" dirty="0"/>
          </a:p>
          <a:p>
            <a:r>
              <a:rPr lang="de-DE" dirty="0"/>
              <a:t>Mehr über Athena erfahrt ihr unter: </a:t>
            </a:r>
            <a:r>
              <a:rPr lang="de-DE" dirty="0">
                <a:hlinkClick r:id="rId3"/>
              </a:rPr>
              <a:t>https://www.kinderfastenaktion.de/materialien/#athena</a:t>
            </a:r>
            <a:r>
              <a:rPr lang="de-DE" dirty="0"/>
              <a:t>   </a:t>
            </a:r>
          </a:p>
          <a:p>
            <a:endParaRPr lang="de-DE" dirty="0"/>
          </a:p>
          <a:p>
            <a:r>
              <a:rPr lang="de-DE" i="1" dirty="0"/>
              <a:t>Bild: IDIS </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10</a:t>
            </a:fld>
            <a:endParaRPr lang="de-DE"/>
          </a:p>
        </p:txBody>
      </p:sp>
    </p:spTree>
    <p:extLst>
      <p:ext uri="{BB962C8B-B14F-4D97-AF65-F5344CB8AC3E}">
        <p14:creationId xmlns:p14="http://schemas.microsoft.com/office/powerpoint/2010/main" val="3752031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Politik muss handeln!</a:t>
            </a:r>
          </a:p>
          <a:p>
            <a:r>
              <a:rPr lang="de-DE" dirty="0"/>
              <a:t>Politikerinnen und Politiker können mit ihren Entscheidungen und Gesetzen sehr viel tun, um unser Klima zu retten. Länder, die besonders viel zum Klimawandel beitragen, müssen andere Länder bei der Anpassung an die Folgen des Klimawandels unterstützen. Und die Länder, die viel </a:t>
            </a:r>
            <a:r>
              <a:rPr lang="de-DE" dirty="0">
                <a:latin typeface="MetaBookLF" panose="020B0502030000020004" pitchFamily="34" charset="0"/>
                <a:ea typeface="MetaBookLF" panose="020B0502030000020004" pitchFamily="34" charset="0"/>
                <a:cs typeface="Times New Roman" panose="02020603050405020304" pitchFamily="18" charset="0"/>
              </a:rPr>
              <a:t>CO</a:t>
            </a:r>
            <a:r>
              <a:rPr lang="de-DE" baseline="-25000" dirty="0">
                <a:latin typeface="MetaBookLF" panose="020B0502030000020004" pitchFamily="34" charset="0"/>
                <a:ea typeface="MetaBookLF" panose="020B0502030000020004" pitchFamily="34" charset="0"/>
                <a:cs typeface="Times New Roman" panose="02020603050405020304" pitchFamily="18" charset="0"/>
              </a:rPr>
              <a:t>2</a:t>
            </a:r>
            <a:r>
              <a:rPr lang="de-DE" dirty="0">
                <a:latin typeface="MetaBookLF" panose="020B0502030000020004" pitchFamily="34" charset="0"/>
                <a:ea typeface="MetaBookLF" panose="020B0502030000020004" pitchFamily="34" charset="0"/>
                <a:cs typeface="Times New Roman" panose="02020603050405020304" pitchFamily="18" charset="0"/>
              </a:rPr>
              <a:t> a</a:t>
            </a:r>
            <a:r>
              <a:rPr lang="de-DE" dirty="0"/>
              <a:t>usstoßen, sollten ihren Ausstoß reduzieren und das Klima schützen.</a:t>
            </a:r>
          </a:p>
          <a:p>
            <a:endParaRPr lang="de-DE" dirty="0"/>
          </a:p>
          <a:p>
            <a:r>
              <a:rPr lang="de-DE" i="1"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11</a:t>
            </a:fld>
            <a:endParaRPr lang="de-DE"/>
          </a:p>
        </p:txBody>
      </p:sp>
    </p:spTree>
    <p:extLst>
      <p:ext uri="{BB962C8B-B14F-4D97-AF65-F5344CB8AC3E}">
        <p14:creationId xmlns:p14="http://schemas.microsoft.com/office/powerpoint/2010/main" val="3506970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Pariser Klimaschutzabkommen 2015</a:t>
            </a:r>
          </a:p>
          <a:p>
            <a:r>
              <a:rPr lang="de-DE" dirty="0"/>
              <a:t>2015 haben sich 195 Länder auf einen Plan geeinigt, was sie gegen den Klimawandel tun wollen und wie sie das Klima schützen möchten. Dazu gehört zum Beispiel das Ziel, die globale Erwärmung auf unter 2 Grad Celsius zu begrenzen.</a:t>
            </a:r>
          </a:p>
          <a:p>
            <a:r>
              <a:rPr lang="de-DE" dirty="0"/>
              <a:t>Es ist wichtig, bei den Politikerinnen und Politikern immer wieder nachzufragen, was sie konkret tun, damit dieser wichtige Plan umgesetzt wird. Bleiben wir gemeinsam dran! </a:t>
            </a:r>
          </a:p>
          <a:p>
            <a:endParaRPr lang="it-IT" dirty="0"/>
          </a:p>
          <a:p>
            <a:r>
              <a:rPr lang="it-IT" i="1" dirty="0" err="1"/>
              <a:t>Bild</a:t>
            </a:r>
            <a:r>
              <a:rPr lang="it-IT" i="1" dirty="0"/>
              <a:t>: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12</a:t>
            </a:fld>
            <a:endParaRPr lang="de-DE"/>
          </a:p>
        </p:txBody>
      </p:sp>
    </p:spTree>
    <p:extLst>
      <p:ext uri="{BB962C8B-B14F-4D97-AF65-F5344CB8AC3E}">
        <p14:creationId xmlns:p14="http://schemas.microsoft.com/office/powerpoint/2010/main" val="956195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heißt eigentlich Klima und Klimawandel?</a:t>
            </a:r>
          </a:p>
          <a:p>
            <a:r>
              <a:rPr lang="de-DE" dirty="0"/>
              <a:t>Klima bezeichnet das Wetter über ganz viele Jahre hinweg. Es beschreibt zum Beispiel, wo es im Sommer heiß und wo es im Winter kalt ist. Das Klima verändert sich immer ein bisschen, was erstmal nicht schlimm ist. Aber in den letzten Jahrzehnten verändert sich das Klima zu schnell und dadurch steigt die Temperatur weltweit zu stark an. Diese Veränderungen nennt man Klimawandel. </a:t>
            </a:r>
          </a:p>
          <a:p>
            <a:endParaRPr lang="de-DE" dirty="0"/>
          </a:p>
          <a:p>
            <a:r>
              <a:rPr lang="de-DE" i="1"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2</a:t>
            </a:fld>
            <a:endParaRPr lang="de-DE"/>
          </a:p>
        </p:txBody>
      </p:sp>
    </p:spTree>
    <p:extLst>
      <p:ext uri="{BB962C8B-B14F-4D97-AF65-F5344CB8AC3E}">
        <p14:creationId xmlns:p14="http://schemas.microsoft.com/office/powerpoint/2010/main" val="3515254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Menschen verursachen den Klimawandel</a:t>
            </a:r>
          </a:p>
          <a:p>
            <a:r>
              <a:rPr lang="de-DE" dirty="0"/>
              <a:t>Wusstet ihr, dass für den momentanen Klimawandel tatsächlich wir Menschen verantwortlich sind, weil wir zu viele Abgase und Treibhausgase wie CO</a:t>
            </a:r>
            <a:r>
              <a:rPr lang="de-DE" baseline="-25000" dirty="0"/>
              <a:t>2</a:t>
            </a:r>
            <a:r>
              <a:rPr lang="de-DE" dirty="0"/>
              <a:t> oder Methan ausstoßen? Das passiert, wenn wir zum Beispiel Auto fahren, Strom erzeugen oder viele Tiere gehalten werden.</a:t>
            </a:r>
          </a:p>
          <a:p>
            <a:endParaRPr lang="de-DE" dirty="0"/>
          </a:p>
          <a:p>
            <a:r>
              <a:rPr lang="de-DE" dirty="0"/>
              <a:t>Mehr über die Treibhausgase und wie diese verursacht werden, erfahrt ihr im „Infotext Klimagerechtigkeit“ unter: </a:t>
            </a:r>
            <a:r>
              <a:rPr lang="de-DE" dirty="0">
                <a:hlinkClick r:id="rId3"/>
              </a:rPr>
              <a:t>www.kinderfastenaktion.de/materialien/#klimagerechtigkeit</a:t>
            </a:r>
            <a:r>
              <a:rPr lang="de-DE" dirty="0"/>
              <a:t> </a:t>
            </a:r>
          </a:p>
          <a:p>
            <a:endParaRPr lang="de-DE" dirty="0"/>
          </a:p>
          <a:p>
            <a:r>
              <a:rPr lang="de-DE" i="1" dirty="0"/>
              <a:t>Bild: FAB und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3</a:t>
            </a:fld>
            <a:endParaRPr lang="de-DE"/>
          </a:p>
        </p:txBody>
      </p:sp>
    </p:spTree>
    <p:extLst>
      <p:ext uri="{BB962C8B-B14F-4D97-AF65-F5344CB8AC3E}">
        <p14:creationId xmlns:p14="http://schemas.microsoft.com/office/powerpoint/2010/main" val="3103658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Folgen des Klimawandels</a:t>
            </a:r>
          </a:p>
          <a:p>
            <a:r>
              <a:rPr lang="de-DE" dirty="0"/>
              <a:t>Wenn die Temperaturen weltweit ansteigen, steigt auch die Gefahr für Unwetter, Wirbelstürme, Waldbrände und Dürren. </a:t>
            </a:r>
          </a:p>
          <a:p>
            <a:r>
              <a:rPr lang="de-DE" dirty="0"/>
              <a:t>Einen schlimmen Wirbelsturm gab es zum Beispiel am 8. November 2013 in der philippinischen Region </a:t>
            </a:r>
            <a:r>
              <a:rPr lang="de-DE" dirty="0" err="1"/>
              <a:t>Visayas</a:t>
            </a:r>
            <a:r>
              <a:rPr lang="de-DE" dirty="0"/>
              <a:t>. Bei diesem Taifun wurden viele Dörfer, Häuser und Schiffe zerstört.</a:t>
            </a:r>
          </a:p>
          <a:p>
            <a:endParaRPr lang="de-DE" dirty="0"/>
          </a:p>
          <a:p>
            <a:endParaRPr lang="it-IT" dirty="0"/>
          </a:p>
          <a:p>
            <a:r>
              <a:rPr lang="it-IT" i="1" dirty="0" err="1"/>
              <a:t>Bild</a:t>
            </a:r>
            <a:r>
              <a:rPr lang="it-IT" i="1" dirty="0"/>
              <a:t>: </a:t>
            </a:r>
            <a:r>
              <a:rPr lang="it-IT" i="1" dirty="0" err="1"/>
              <a:t>Hartmut</a:t>
            </a:r>
            <a:r>
              <a:rPr lang="it-IT" i="1" dirty="0"/>
              <a:t> </a:t>
            </a:r>
            <a:r>
              <a:rPr lang="it-IT" i="1" dirty="0" err="1"/>
              <a:t>Schwarzbach</a:t>
            </a:r>
            <a:r>
              <a:rPr lang="it-IT" i="1" dirty="0"/>
              <a:t>/</a:t>
            </a:r>
            <a:r>
              <a:rPr lang="it-IT" i="1" dirty="0" err="1"/>
              <a:t>argus</a:t>
            </a:r>
            <a:endParaRPr lang="it-IT" i="1" dirty="0"/>
          </a:p>
          <a:p>
            <a:r>
              <a:rPr lang="de-DE" dirty="0"/>
              <a:t> </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4</a:t>
            </a:fld>
            <a:endParaRPr lang="de-DE"/>
          </a:p>
        </p:txBody>
      </p:sp>
    </p:spTree>
    <p:extLst>
      <p:ext uri="{BB962C8B-B14F-4D97-AF65-F5344CB8AC3E}">
        <p14:creationId xmlns:p14="http://schemas.microsoft.com/office/powerpoint/2010/main" val="2259842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Weitere Folgen des Klimawandels</a:t>
            </a:r>
          </a:p>
          <a:p>
            <a:r>
              <a:rPr lang="de-DE" dirty="0"/>
              <a:t>Außerdem steigt die Höhe der Meeresoberfläche an, weil Gletscher und das Eis am Südpol und in Grönland schmelzen. </a:t>
            </a:r>
          </a:p>
          <a:p>
            <a:r>
              <a:rPr lang="de-DE" dirty="0"/>
              <a:t>Deshalb kommt es immer öfter zu Überschwemmungen. Davon sind die Länder und Städte, die am Meer oder an Flüssen liegen, besonders gefährdet.</a:t>
            </a:r>
          </a:p>
          <a:p>
            <a:endParaRPr lang="de-DE" dirty="0"/>
          </a:p>
          <a:p>
            <a:r>
              <a:rPr lang="de-DE" i="1"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5</a:t>
            </a:fld>
            <a:endParaRPr lang="de-DE"/>
          </a:p>
        </p:txBody>
      </p:sp>
    </p:spTree>
    <p:extLst>
      <p:ext uri="{BB962C8B-B14F-4D97-AF65-F5344CB8AC3E}">
        <p14:creationId xmlns:p14="http://schemas.microsoft.com/office/powerpoint/2010/main" val="2645418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Nasima</a:t>
            </a:r>
            <a:r>
              <a:rPr lang="de-DE" dirty="0"/>
              <a:t> aus Bangladesch</a:t>
            </a:r>
          </a:p>
          <a:p>
            <a:r>
              <a:rPr lang="de-DE" dirty="0"/>
              <a:t>So war es auch bei </a:t>
            </a:r>
            <a:r>
              <a:rPr lang="de-DE" dirty="0" err="1"/>
              <a:t>Nasima</a:t>
            </a:r>
            <a:r>
              <a:rPr lang="de-DE" dirty="0"/>
              <a:t> (mit dem roten Schal) und ihrer Familie aus Bangladesch. Sie mussten ihre Heimat wegen einer großen Flut verlassen. Sie leben jetzt in der Hauptstadt Dhaka. Seit vielen Jahren kommen in diese Stadt täglich bis zu 1.400 Menschen aus der Umgebung, weil sie in ihren Dörfern nicht mehr leben können. Deshalb gibt es dort zu wenig Raum zum Wohnen und es ist schwer, Arbeit und einen Platz in der Schule zu finden. </a:t>
            </a:r>
          </a:p>
          <a:p>
            <a:endParaRPr lang="de-DE" dirty="0"/>
          </a:p>
          <a:p>
            <a:r>
              <a:rPr lang="de-DE" i="1" dirty="0"/>
              <a:t>Bild: K M Asad via </a:t>
            </a:r>
            <a:r>
              <a:rPr lang="de-DE" i="1" dirty="0" err="1"/>
              <a:t>ichTV</a:t>
            </a:r>
            <a:r>
              <a:rPr lang="de-DE" i="1" dirty="0"/>
              <a:t>/ MISEREOR </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6</a:t>
            </a:fld>
            <a:endParaRPr lang="de-DE"/>
          </a:p>
        </p:txBody>
      </p:sp>
    </p:spTree>
    <p:extLst>
      <p:ext uri="{BB962C8B-B14F-4D97-AF65-F5344CB8AC3E}">
        <p14:creationId xmlns:p14="http://schemas.microsoft.com/office/powerpoint/2010/main" val="3507179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dirty="0"/>
              <a:t>Die MISEREOR-Partnerorganisation BARCIK</a:t>
            </a:r>
          </a:p>
          <a:p>
            <a:r>
              <a:rPr lang="de-DE" dirty="0"/>
              <a:t>In Dhaka hat die Familie von </a:t>
            </a:r>
            <a:r>
              <a:rPr lang="de-DE" dirty="0" err="1"/>
              <a:t>Nasima</a:t>
            </a:r>
            <a:r>
              <a:rPr lang="de-DE" dirty="0"/>
              <a:t> das Team der Organisation BARCIK kennengelernt. Die Mitarbeitenden kämpfen mit den Familien dafür, dass sie in der großen Stadt ein gutes Leben führen können und sich zum Beispiel die Strom- und Wasserversorgung verbessert. Sie unterstützen die Menschen außerdem beim Pflanzen von Gemüse und anderen Pflanzen auf dem Dach, die als Hitzeschutz und für eine gute Ernährung dienen. Auf dem Bild seht ihr </a:t>
            </a:r>
            <a:r>
              <a:rPr lang="de-DE" dirty="0" err="1"/>
              <a:t>Fatema</a:t>
            </a:r>
            <a:r>
              <a:rPr lang="de-DE" dirty="0"/>
              <a:t>, sie und ihre Familie haben solche Pflanzen schon an ihrer Hütte. </a:t>
            </a:r>
          </a:p>
          <a:p>
            <a:endParaRPr lang="de-DE" dirty="0"/>
          </a:p>
          <a:p>
            <a:r>
              <a:rPr lang="de-DE" dirty="0"/>
              <a:t>Mehr über die MISEREOR-Partnerorganisation BARCIK erfahrt ihr im „Infotext BARCIK“ unter: </a:t>
            </a:r>
            <a:r>
              <a:rPr lang="de-DE" dirty="0">
                <a:hlinkClick r:id="rId3"/>
              </a:rPr>
              <a:t>www.kinderfastenaktion.de/materialien/#barcik</a:t>
            </a:r>
            <a:r>
              <a:rPr lang="de-DE" dirty="0"/>
              <a:t>  </a:t>
            </a:r>
          </a:p>
          <a:p>
            <a:endParaRPr lang="de-DE" dirty="0"/>
          </a:p>
          <a:p>
            <a:r>
              <a:rPr lang="de-DE" i="1" dirty="0"/>
              <a:t>Bild: K M Asad via ich TV/ MISEREOR </a:t>
            </a:r>
          </a:p>
        </p:txBody>
      </p:sp>
      <p:sp>
        <p:nvSpPr>
          <p:cNvPr id="4" name="Foliennummernplatzhalter 3"/>
          <p:cNvSpPr>
            <a:spLocks noGrp="1"/>
          </p:cNvSpPr>
          <p:nvPr>
            <p:ph type="sldNum" sz="quarter" idx="5"/>
          </p:nvPr>
        </p:nvSpPr>
        <p:spPr/>
        <p:txBody>
          <a:bodyPr/>
          <a:lstStyle/>
          <a:p>
            <a:fld id="{7F6D4E9C-10CA-4BE8-8858-CF1559EB848D}" type="slidenum">
              <a:rPr lang="de-DE" smtClean="0"/>
              <a:pPr/>
              <a:t>7</a:t>
            </a:fld>
            <a:endParaRPr lang="de-DE"/>
          </a:p>
        </p:txBody>
      </p:sp>
    </p:spTree>
    <p:extLst>
      <p:ext uri="{BB962C8B-B14F-4D97-AF65-F5344CB8AC3E}">
        <p14:creationId xmlns:p14="http://schemas.microsoft.com/office/powerpoint/2010/main" val="875573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Globale Klimagerechtigkeit</a:t>
            </a:r>
          </a:p>
          <a:p>
            <a:r>
              <a:rPr lang="de-DE" dirty="0"/>
              <a:t>Aber was haben </a:t>
            </a:r>
            <a:r>
              <a:rPr lang="de-DE" dirty="0" err="1"/>
              <a:t>Nasima</a:t>
            </a:r>
            <a:r>
              <a:rPr lang="de-DE" dirty="0"/>
              <a:t> und Athena mit uns in Deutschland zu tun? </a:t>
            </a:r>
          </a:p>
          <a:p>
            <a:r>
              <a:rPr lang="de-DE" dirty="0"/>
              <a:t>In Bangladesch, wo die beiden wohnen, und in vielen anderen Ländern, sind die Folgen des Klimawandels viel stärker zu spüren als hier in Deutschland. Dabei trägt die Lebensweise von den Menschen hier und in anderen reichen Ländern am meisten zum Klimawandel bei. Findet ihr das nicht auch ungerecht? </a:t>
            </a:r>
          </a:p>
          <a:p>
            <a:endParaRPr lang="de-DE" dirty="0"/>
          </a:p>
          <a:p>
            <a:r>
              <a:rPr lang="de-DE" dirty="0"/>
              <a:t>Deshalb sollten wir zwei Dinge tun: Unser Leben klimafreundlicher gestalten und Menschen, die unter den Folgen des Klimawandels leiden, unterstützen.</a:t>
            </a:r>
          </a:p>
          <a:p>
            <a:endParaRPr lang="de-DE" dirty="0"/>
          </a:p>
          <a:p>
            <a:r>
              <a:rPr lang="de-DE" i="1"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8</a:t>
            </a:fld>
            <a:endParaRPr lang="de-DE"/>
          </a:p>
        </p:txBody>
      </p:sp>
    </p:spTree>
    <p:extLst>
      <p:ext uri="{BB962C8B-B14F-4D97-AF65-F5344CB8AC3E}">
        <p14:creationId xmlns:p14="http://schemas.microsoft.com/office/powerpoint/2010/main" val="3896477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können wir für mehr Klimaschutz tun?</a:t>
            </a:r>
          </a:p>
          <a:p>
            <a:r>
              <a:rPr lang="de-DE" dirty="0"/>
              <a:t>Bereits jede kleine Veränderung zählt! Ihr und eure Eltern könnt zum Beispiel mehr Fahrrad fahren und zu Fuß gehen, anstatt mit dem Auto zu fahren. Zum Beispiel zum Brötchenholen oder zum Besuch bei Freundinnen und Freunden. Hilfreich ist es auch, Plastikmüll zu vermeiden, weil dieser besonders schädlich für die Umwelt ist. Wenn ihr neue Kleidung oder Spielzeig braucht, tauscht lieber mit anderen oder kauft gebrauchte Sachen, als sie neu zu kaufen. Außerdem könnt ihr Bäume schützen.</a:t>
            </a:r>
          </a:p>
          <a:p>
            <a:endParaRPr lang="de-DE" dirty="0"/>
          </a:p>
          <a:p>
            <a:r>
              <a:rPr lang="de-DE" dirty="0"/>
              <a:t>Bild: Mele Brink/MISEREOR</a:t>
            </a:r>
          </a:p>
          <a:p>
            <a:endParaRPr lang="de-DE" dirty="0"/>
          </a:p>
        </p:txBody>
      </p:sp>
      <p:sp>
        <p:nvSpPr>
          <p:cNvPr id="4" name="Foliennummernplatzhalter 3"/>
          <p:cNvSpPr>
            <a:spLocks noGrp="1"/>
          </p:cNvSpPr>
          <p:nvPr>
            <p:ph type="sldNum" sz="quarter" idx="5"/>
          </p:nvPr>
        </p:nvSpPr>
        <p:spPr/>
        <p:txBody>
          <a:bodyPr/>
          <a:lstStyle/>
          <a:p>
            <a:fld id="{7F6D4E9C-10CA-4BE8-8858-CF1559EB848D}" type="slidenum">
              <a:rPr lang="de-DE" smtClean="0"/>
              <a:pPr/>
              <a:t>9</a:t>
            </a:fld>
            <a:endParaRPr lang="de-DE"/>
          </a:p>
        </p:txBody>
      </p:sp>
    </p:spTree>
    <p:extLst>
      <p:ext uri="{BB962C8B-B14F-4D97-AF65-F5344CB8AC3E}">
        <p14:creationId xmlns:p14="http://schemas.microsoft.com/office/powerpoint/2010/main" val="2794835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3314" name="Rectangle 1026"/>
          <p:cNvSpPr>
            <a:spLocks noChangeArrowheads="1"/>
          </p:cNvSpPr>
          <p:nvPr/>
        </p:nvSpPr>
        <p:spPr bwMode="auto">
          <a:xfrm>
            <a:off x="0" y="0"/>
            <a:ext cx="9144000" cy="76200"/>
          </a:xfrm>
          <a:prstGeom prst="rect">
            <a:avLst/>
          </a:prstGeom>
          <a:solidFill>
            <a:srgbClr val="B36A98"/>
          </a:solidFill>
          <a:ln w="9525">
            <a:noFill/>
            <a:miter lim="800000"/>
            <a:headEnd/>
            <a:tailEnd/>
          </a:ln>
          <a:effectLst/>
        </p:spPr>
        <p:txBody>
          <a:bodyPr wrap="none" anchor="ctr"/>
          <a:lstStyle/>
          <a:p>
            <a:endParaRPr lang="de-DE"/>
          </a:p>
        </p:txBody>
      </p:sp>
      <p:sp>
        <p:nvSpPr>
          <p:cNvPr id="13315" name="Rectangle 1027"/>
          <p:cNvSpPr>
            <a:spLocks noChangeArrowheads="1"/>
          </p:cNvSpPr>
          <p:nvPr/>
        </p:nvSpPr>
        <p:spPr bwMode="auto">
          <a:xfrm>
            <a:off x="6781800" y="6781800"/>
            <a:ext cx="1752600" cy="76200"/>
          </a:xfrm>
          <a:prstGeom prst="rect">
            <a:avLst/>
          </a:prstGeom>
          <a:solidFill>
            <a:srgbClr val="800654"/>
          </a:solidFill>
          <a:ln w="9525">
            <a:noFill/>
            <a:miter lim="800000"/>
            <a:headEnd/>
            <a:tailEnd/>
          </a:ln>
          <a:effectLst/>
        </p:spPr>
        <p:txBody>
          <a:bodyPr wrap="none" anchor="ctr"/>
          <a:lstStyle/>
          <a:p>
            <a:endParaRPr lang="de-DE"/>
          </a:p>
        </p:txBody>
      </p:sp>
      <p:sp>
        <p:nvSpPr>
          <p:cNvPr id="13316" name="Rectangle 1028"/>
          <p:cNvSpPr>
            <a:spLocks noChangeArrowheads="1"/>
          </p:cNvSpPr>
          <p:nvPr/>
        </p:nvSpPr>
        <p:spPr bwMode="auto">
          <a:xfrm>
            <a:off x="6781800" y="0"/>
            <a:ext cx="1752600" cy="228600"/>
          </a:xfrm>
          <a:prstGeom prst="rect">
            <a:avLst/>
          </a:prstGeom>
          <a:solidFill>
            <a:srgbClr val="800654"/>
          </a:solidFill>
          <a:ln w="9525">
            <a:noFill/>
            <a:miter lim="800000"/>
            <a:headEnd/>
            <a:tailEnd/>
          </a:ln>
          <a:effectLst/>
        </p:spPr>
        <p:txBody>
          <a:bodyPr wrap="none" anchor="ctr"/>
          <a:lstStyle/>
          <a:p>
            <a:endParaRPr lang="de-DE"/>
          </a:p>
        </p:txBody>
      </p:sp>
      <p:sp>
        <p:nvSpPr>
          <p:cNvPr id="13317" name="Rectangle 1029"/>
          <p:cNvSpPr>
            <a:spLocks noChangeArrowheads="1"/>
          </p:cNvSpPr>
          <p:nvPr/>
        </p:nvSpPr>
        <p:spPr bwMode="auto">
          <a:xfrm>
            <a:off x="1862138" y="2724150"/>
            <a:ext cx="9144000" cy="0"/>
          </a:xfrm>
          <a:prstGeom prst="rect">
            <a:avLst/>
          </a:prstGeom>
          <a:noFill/>
          <a:ln w="9525">
            <a:noFill/>
            <a:miter lim="800000"/>
            <a:headEnd/>
            <a:tailEnd/>
          </a:ln>
          <a:effectLst/>
        </p:spPr>
        <p:txBody>
          <a:bodyPr>
            <a:spAutoFit/>
          </a:bodyPr>
          <a:lstStyle/>
          <a:p>
            <a:endParaRPr lang="de-DE"/>
          </a:p>
        </p:txBody>
      </p:sp>
      <p:pic>
        <p:nvPicPr>
          <p:cNvPr id="13318" name="Picture 1030" descr="MISEREOR_RGB"/>
          <p:cNvPicPr>
            <a:picLocks noChangeAspect="1" noChangeArrowheads="1"/>
          </p:cNvPicPr>
          <p:nvPr/>
        </p:nvPicPr>
        <p:blipFill>
          <a:blip r:embed="rId2" cstate="print"/>
          <a:srcRect/>
          <a:stretch>
            <a:fillRect/>
          </a:stretch>
        </p:blipFill>
        <p:spPr bwMode="auto">
          <a:xfrm>
            <a:off x="6780213" y="6170613"/>
            <a:ext cx="1770062" cy="46037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lvl1pPr>
              <a:defRPr>
                <a:solidFill>
                  <a:schemeClr val="accent1"/>
                </a:solidFill>
              </a:defRPr>
            </a:lvl1pPr>
          </a:lstStyle>
          <a:p>
            <a:r>
              <a:rPr lang="de-DE"/>
              <a:t>Mastertitelformat bearbeiten</a:t>
            </a:r>
            <a:endParaRPr lang="de-DE" dirty="0"/>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solidFill>
                  <a:schemeClr val="accent1"/>
                </a:solidFill>
              </a:defRPr>
            </a:lvl1pPr>
          </a:lstStyle>
          <a:p>
            <a:r>
              <a:rPr lang="de-DE"/>
              <a:t>Mastertitelformat bearbeiten</a:t>
            </a:r>
            <a:endParaRPr lang="de-DE" dirty="0"/>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solidFill>
                  <a:schemeClr val="accent1"/>
                </a:solidFill>
              </a:defRPr>
            </a:lvl1pPr>
          </a:lstStyle>
          <a:p>
            <a:r>
              <a:rPr lang="de-DE"/>
              <a:t>Mastertitelformat bearbeiten</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solidFill>
                  <a:schemeClr val="accent1"/>
                </a:solidFill>
              </a:defRPr>
            </a:lvl1pPr>
          </a:lstStyle>
          <a:p>
            <a:r>
              <a:rPr lang="de-DE"/>
              <a:t>Mastertitelformat bearbeiten</a:t>
            </a:r>
            <a:endParaRPr lang="de-DE" dirty="0"/>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solidFill>
                  <a:schemeClr val="accent1"/>
                </a:solidFill>
              </a:defRPr>
            </a:lvl1pPr>
          </a:lstStyle>
          <a:p>
            <a:r>
              <a:rPr lang="de-DE"/>
              <a:t>Mastertitelformat bearbeiten</a:t>
            </a:r>
            <a:endParaRPr lang="de-DE" dirty="0"/>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0"/>
            <a:ext cx="9144000" cy="76200"/>
          </a:xfrm>
          <a:prstGeom prst="rect">
            <a:avLst/>
          </a:prstGeom>
          <a:solidFill>
            <a:srgbClr val="B36A98"/>
          </a:solidFill>
          <a:ln w="9525">
            <a:noFill/>
            <a:miter lim="800000"/>
            <a:headEnd/>
            <a:tailEnd/>
          </a:ln>
          <a:effectLst/>
        </p:spPr>
        <p:txBody>
          <a:bodyPr wrap="none" anchor="ctr"/>
          <a:lstStyle/>
          <a:p>
            <a:endParaRPr lang="de-DE"/>
          </a:p>
        </p:txBody>
      </p:sp>
      <p:sp>
        <p:nvSpPr>
          <p:cNvPr id="1033" name="Rectangle 9"/>
          <p:cNvSpPr>
            <a:spLocks noChangeArrowheads="1"/>
          </p:cNvSpPr>
          <p:nvPr/>
        </p:nvSpPr>
        <p:spPr bwMode="auto">
          <a:xfrm>
            <a:off x="6781800" y="6781800"/>
            <a:ext cx="1752600" cy="76200"/>
          </a:xfrm>
          <a:prstGeom prst="rect">
            <a:avLst/>
          </a:prstGeom>
          <a:solidFill>
            <a:srgbClr val="800654"/>
          </a:solidFill>
          <a:ln w="9525">
            <a:noFill/>
            <a:miter lim="800000"/>
            <a:headEnd/>
            <a:tailEnd/>
          </a:ln>
          <a:effectLst/>
        </p:spPr>
        <p:txBody>
          <a:bodyPr wrap="none" anchor="ctr"/>
          <a:lstStyle/>
          <a:p>
            <a:endParaRPr lang="de-DE"/>
          </a:p>
        </p:txBody>
      </p:sp>
      <p:sp>
        <p:nvSpPr>
          <p:cNvPr id="1034" name="Rectangle 10"/>
          <p:cNvSpPr>
            <a:spLocks noChangeArrowheads="1"/>
          </p:cNvSpPr>
          <p:nvPr/>
        </p:nvSpPr>
        <p:spPr bwMode="auto">
          <a:xfrm>
            <a:off x="6781800" y="0"/>
            <a:ext cx="1752600" cy="228600"/>
          </a:xfrm>
          <a:prstGeom prst="rect">
            <a:avLst/>
          </a:prstGeom>
          <a:solidFill>
            <a:srgbClr val="800654"/>
          </a:solidFill>
          <a:ln w="9525">
            <a:noFill/>
            <a:miter lim="800000"/>
            <a:headEnd/>
            <a:tailEnd/>
          </a:ln>
          <a:effectLst/>
        </p:spPr>
        <p:txBody>
          <a:bodyPr wrap="none" anchor="ctr"/>
          <a:lstStyle/>
          <a:p>
            <a:endParaRPr lang="de-DE"/>
          </a:p>
        </p:txBody>
      </p:sp>
      <p:sp>
        <p:nvSpPr>
          <p:cNvPr id="1037" name="Rectangle 13"/>
          <p:cNvSpPr>
            <a:spLocks noChangeArrowheads="1"/>
          </p:cNvSpPr>
          <p:nvPr/>
        </p:nvSpPr>
        <p:spPr bwMode="auto">
          <a:xfrm>
            <a:off x="1862138" y="2724150"/>
            <a:ext cx="9144000" cy="0"/>
          </a:xfrm>
          <a:prstGeom prst="rect">
            <a:avLst/>
          </a:prstGeom>
          <a:noFill/>
          <a:ln w="9525">
            <a:noFill/>
            <a:miter lim="800000"/>
            <a:headEnd/>
            <a:tailEnd/>
          </a:ln>
          <a:effectLst/>
        </p:spPr>
        <p:txBody>
          <a:bodyPr>
            <a:spAutoFit/>
          </a:bodyPr>
          <a:lstStyle/>
          <a:p>
            <a:endParaRPr lang="de-DE"/>
          </a:p>
        </p:txBody>
      </p:sp>
      <p:pic>
        <p:nvPicPr>
          <p:cNvPr id="1036" name="Picture 12" descr="MISEREOR_RGB"/>
          <p:cNvPicPr>
            <a:picLocks noChangeAspect="1" noChangeArrowheads="1"/>
          </p:cNvPicPr>
          <p:nvPr/>
        </p:nvPicPr>
        <p:blipFill>
          <a:blip r:embed="rId13" cstate="print"/>
          <a:srcRect/>
          <a:stretch>
            <a:fillRect/>
          </a:stretch>
        </p:blipFill>
        <p:spPr bwMode="auto">
          <a:xfrm>
            <a:off x="6780213" y="6170613"/>
            <a:ext cx="1770062" cy="46037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3A7FEC02-6D8D-47B2-AE64-D1725A44871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665" t="4700" r="11330" b="7446"/>
          <a:stretch/>
        </p:blipFill>
        <p:spPr>
          <a:xfrm>
            <a:off x="2015716" y="832140"/>
            <a:ext cx="5112568" cy="5193720"/>
          </a:xfrm>
        </p:spPr>
      </p:pic>
    </p:spTree>
    <p:extLst>
      <p:ext uri="{BB962C8B-B14F-4D97-AF65-F5344CB8AC3E}">
        <p14:creationId xmlns:p14="http://schemas.microsoft.com/office/powerpoint/2010/main" val="4115758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877B26CD-D556-4B12-9D0B-5A939CAFC87E}"/>
              </a:ext>
            </a:extLst>
          </p:cNvPr>
          <p:cNvPicPr>
            <a:picLocks noGrp="1" noChangeAspect="1"/>
          </p:cNvPicPr>
          <p:nvPr>
            <p:ph idx="1"/>
          </p:nvPr>
        </p:nvPicPr>
        <p:blipFill>
          <a:blip r:embed="rId3"/>
          <a:stretch>
            <a:fillRect/>
          </a:stretch>
        </p:blipFill>
        <p:spPr>
          <a:xfrm>
            <a:off x="2411788" y="548716"/>
            <a:ext cx="4320424" cy="5760567"/>
          </a:xfrm>
          <a:prstGeom prst="rect">
            <a:avLst/>
          </a:prstGeom>
        </p:spPr>
      </p:pic>
    </p:spTree>
    <p:extLst>
      <p:ext uri="{BB962C8B-B14F-4D97-AF65-F5344CB8AC3E}">
        <p14:creationId xmlns:p14="http://schemas.microsoft.com/office/powerpoint/2010/main" val="39068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B0F866E4-AF7D-4458-9353-2E368C977FD8}"/>
              </a:ext>
            </a:extLst>
          </p:cNvPr>
          <p:cNvPicPr>
            <a:picLocks noGrp="1" noChangeAspect="1"/>
          </p:cNvPicPr>
          <p:nvPr>
            <p:ph idx="1"/>
          </p:nvPr>
        </p:nvPicPr>
        <p:blipFill>
          <a:blip r:embed="rId3"/>
          <a:stretch>
            <a:fillRect/>
          </a:stretch>
        </p:blipFill>
        <p:spPr>
          <a:xfrm>
            <a:off x="1979712" y="977839"/>
            <a:ext cx="5184576" cy="4902321"/>
          </a:xfrm>
          <a:prstGeom prst="rect">
            <a:avLst/>
          </a:prstGeom>
        </p:spPr>
      </p:pic>
    </p:spTree>
    <p:extLst>
      <p:ext uri="{BB962C8B-B14F-4D97-AF65-F5344CB8AC3E}">
        <p14:creationId xmlns:p14="http://schemas.microsoft.com/office/powerpoint/2010/main" val="191936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7DE5A905-CF00-4E72-A9E6-139B7BDEDFF9}"/>
              </a:ext>
            </a:extLst>
          </p:cNvPr>
          <p:cNvPicPr>
            <a:picLocks noGrp="1" noChangeAspect="1"/>
          </p:cNvPicPr>
          <p:nvPr>
            <p:ph idx="1"/>
          </p:nvPr>
        </p:nvPicPr>
        <p:blipFill>
          <a:blip r:embed="rId3"/>
          <a:stretch>
            <a:fillRect/>
          </a:stretch>
        </p:blipFill>
        <p:spPr>
          <a:xfrm>
            <a:off x="827584" y="763351"/>
            <a:ext cx="7488832" cy="5331298"/>
          </a:xfrm>
          <a:prstGeom prst="rect">
            <a:avLst/>
          </a:prstGeom>
        </p:spPr>
      </p:pic>
      <p:sp>
        <p:nvSpPr>
          <p:cNvPr id="4" name="Textplatzhalter 3">
            <a:extLst>
              <a:ext uri="{FF2B5EF4-FFF2-40B4-BE49-F238E27FC236}">
                <a16:creationId xmlns:a16="http://schemas.microsoft.com/office/drawing/2014/main" id="{23C87720-5DDB-4107-A2C5-ED2C0E5C6D4D}"/>
              </a:ext>
            </a:extLst>
          </p:cNvPr>
          <p:cNvSpPr>
            <a:spLocks noGrp="1"/>
          </p:cNvSpPr>
          <p:nvPr>
            <p:ph type="body" sz="half" idx="2"/>
          </p:nvPr>
        </p:nvSpPr>
        <p:spPr/>
        <p:txBody>
          <a:bodyPr/>
          <a:lstStyle/>
          <a:p>
            <a:endParaRPr lang="de-DE" dirty="0"/>
          </a:p>
          <a:p>
            <a:endParaRPr lang="de-DE" dirty="0"/>
          </a:p>
        </p:txBody>
      </p:sp>
    </p:spTree>
    <p:extLst>
      <p:ext uri="{BB962C8B-B14F-4D97-AF65-F5344CB8AC3E}">
        <p14:creationId xmlns:p14="http://schemas.microsoft.com/office/powerpoint/2010/main" val="3316836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3350AB53-5393-473F-AF48-CF728AD214A1}"/>
              </a:ext>
            </a:extLst>
          </p:cNvPr>
          <p:cNvSpPr>
            <a:spLocks noGrp="1"/>
          </p:cNvSpPr>
          <p:nvPr>
            <p:ph type="body" sz="half" idx="2"/>
          </p:nvPr>
        </p:nvSpPr>
        <p:spPr/>
        <p:txBody>
          <a:bodyPr/>
          <a:lstStyle/>
          <a:p>
            <a:r>
              <a:rPr lang="de-DE" i="1" dirty="0">
                <a:solidFill>
                  <a:srgbClr val="FF0000"/>
                </a:solidFill>
              </a:rPr>
              <a:t> </a:t>
            </a:r>
          </a:p>
        </p:txBody>
      </p:sp>
      <p:pic>
        <p:nvPicPr>
          <p:cNvPr id="8" name="Inhaltsplatzhalter 7">
            <a:extLst>
              <a:ext uri="{FF2B5EF4-FFF2-40B4-BE49-F238E27FC236}">
                <a16:creationId xmlns:a16="http://schemas.microsoft.com/office/drawing/2014/main" id="{C4DB1B9A-B78C-44B6-9594-5372996DA5F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695" t="1966" r="697" b="8437"/>
          <a:stretch/>
        </p:blipFill>
        <p:spPr>
          <a:xfrm>
            <a:off x="1655676" y="942209"/>
            <a:ext cx="5832648" cy="4973581"/>
          </a:xfrm>
        </p:spPr>
      </p:pic>
    </p:spTree>
    <p:extLst>
      <p:ext uri="{BB962C8B-B14F-4D97-AF65-F5344CB8AC3E}">
        <p14:creationId xmlns:p14="http://schemas.microsoft.com/office/powerpoint/2010/main" val="1767725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14179B2-94E1-4AB4-B166-E1030E58D35B}"/>
              </a:ext>
            </a:extLst>
          </p:cNvPr>
          <p:cNvSpPr>
            <a:spLocks noGrp="1"/>
          </p:cNvSpPr>
          <p:nvPr>
            <p:ph type="body" sz="half" idx="2"/>
          </p:nvPr>
        </p:nvSpPr>
        <p:spPr>
          <a:xfrm>
            <a:off x="463372" y="1556792"/>
            <a:ext cx="3100515" cy="2736304"/>
          </a:xfrm>
        </p:spPr>
        <p:txBody>
          <a:bodyPr/>
          <a:lstStyle/>
          <a:p>
            <a:r>
              <a:rPr lang="de-DE" i="1" dirty="0">
                <a:solidFill>
                  <a:srgbClr val="FF0000"/>
                </a:solidFill>
              </a:rPr>
              <a:t> </a:t>
            </a:r>
          </a:p>
          <a:p>
            <a:endParaRPr lang="de-DE" dirty="0"/>
          </a:p>
        </p:txBody>
      </p:sp>
      <p:pic>
        <p:nvPicPr>
          <p:cNvPr id="8" name="Grafik 7">
            <a:extLst>
              <a:ext uri="{FF2B5EF4-FFF2-40B4-BE49-F238E27FC236}">
                <a16:creationId xmlns:a16="http://schemas.microsoft.com/office/drawing/2014/main" id="{ECBEE0A2-E2AB-449B-911B-092C10192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95" y="934298"/>
            <a:ext cx="8862410" cy="4989404"/>
          </a:xfrm>
          <a:prstGeom prst="rect">
            <a:avLst/>
          </a:prstGeom>
        </p:spPr>
      </p:pic>
    </p:spTree>
    <p:extLst>
      <p:ext uri="{BB962C8B-B14F-4D97-AF65-F5344CB8AC3E}">
        <p14:creationId xmlns:p14="http://schemas.microsoft.com/office/powerpoint/2010/main" val="599741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6A209CFC-A2B6-41A6-AC9F-42FE75F6691A}"/>
              </a:ext>
            </a:extLst>
          </p:cNvPr>
          <p:cNvPicPr>
            <a:picLocks noGrp="1" noChangeAspect="1"/>
          </p:cNvPicPr>
          <p:nvPr>
            <p:ph idx="1"/>
          </p:nvPr>
        </p:nvPicPr>
        <p:blipFill>
          <a:blip r:embed="rId3"/>
          <a:stretch>
            <a:fillRect/>
          </a:stretch>
        </p:blipFill>
        <p:spPr>
          <a:xfrm>
            <a:off x="1439652" y="724098"/>
            <a:ext cx="6264696" cy="5409804"/>
          </a:xfrm>
          <a:prstGeom prst="rect">
            <a:avLst/>
          </a:prstGeom>
        </p:spPr>
      </p:pic>
    </p:spTree>
    <p:extLst>
      <p:ext uri="{BB962C8B-B14F-4D97-AF65-F5344CB8AC3E}">
        <p14:creationId xmlns:p14="http://schemas.microsoft.com/office/powerpoint/2010/main" val="127460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E12FC24C-36D7-4F92-A2EC-6139633B0CC4}"/>
              </a:ext>
            </a:extLst>
          </p:cNvPr>
          <p:cNvPicPr>
            <a:picLocks noGrp="1" noChangeAspect="1"/>
          </p:cNvPicPr>
          <p:nvPr>
            <p:ph idx="1"/>
          </p:nvPr>
        </p:nvPicPr>
        <p:blipFill>
          <a:blip r:embed="rId3"/>
          <a:stretch>
            <a:fillRect/>
          </a:stretch>
        </p:blipFill>
        <p:spPr>
          <a:xfrm>
            <a:off x="1530072" y="754239"/>
            <a:ext cx="6083855" cy="5349522"/>
          </a:xfrm>
          <a:prstGeom prst="rect">
            <a:avLst/>
          </a:prstGeom>
        </p:spPr>
      </p:pic>
    </p:spTree>
    <p:extLst>
      <p:ext uri="{BB962C8B-B14F-4D97-AF65-F5344CB8AC3E}">
        <p14:creationId xmlns:p14="http://schemas.microsoft.com/office/powerpoint/2010/main" val="1883169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DFC67783-71CB-4F85-8AC9-3C21DA7D0C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069" y="777917"/>
            <a:ext cx="7953862" cy="5302166"/>
          </a:xfrm>
          <a:prstGeom prst="rect">
            <a:avLst/>
          </a:prstGeom>
        </p:spPr>
      </p:pic>
    </p:spTree>
    <p:extLst>
      <p:ext uri="{BB962C8B-B14F-4D97-AF65-F5344CB8AC3E}">
        <p14:creationId xmlns:p14="http://schemas.microsoft.com/office/powerpoint/2010/main" val="3285908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82C3E4EA-D337-437B-B725-8CAD2DAF8E34}"/>
              </a:ext>
            </a:extLst>
          </p:cNvPr>
          <p:cNvSpPr>
            <a:spLocks noGrp="1"/>
          </p:cNvSpPr>
          <p:nvPr>
            <p:ph idx="1"/>
          </p:nvPr>
        </p:nvSpPr>
        <p:spPr>
          <a:xfrm>
            <a:off x="3779912" y="381477"/>
            <a:ext cx="5111750" cy="5853113"/>
          </a:xfrm>
        </p:spPr>
        <p:txBody>
          <a:bodyPr/>
          <a:lstStyle/>
          <a:p>
            <a:endParaRPr lang="de-DE" dirty="0"/>
          </a:p>
          <a:p>
            <a:endParaRPr lang="de-DE" dirty="0"/>
          </a:p>
        </p:txBody>
      </p:sp>
      <p:pic>
        <p:nvPicPr>
          <p:cNvPr id="6" name="Grafik 5">
            <a:extLst>
              <a:ext uri="{FF2B5EF4-FFF2-40B4-BE49-F238E27FC236}">
                <a16:creationId xmlns:a16="http://schemas.microsoft.com/office/drawing/2014/main" id="{AF5B7279-01E4-4DF5-8D24-0A3B4B8524C9}"/>
              </a:ext>
            </a:extLst>
          </p:cNvPr>
          <p:cNvPicPr>
            <a:picLocks noChangeAspect="1"/>
          </p:cNvPicPr>
          <p:nvPr/>
        </p:nvPicPr>
        <p:blipFill>
          <a:blip r:embed="rId3"/>
          <a:stretch>
            <a:fillRect/>
          </a:stretch>
        </p:blipFill>
        <p:spPr>
          <a:xfrm>
            <a:off x="1302371" y="552453"/>
            <a:ext cx="6539257" cy="5511160"/>
          </a:xfrm>
          <a:prstGeom prst="rect">
            <a:avLst/>
          </a:prstGeom>
        </p:spPr>
      </p:pic>
    </p:spTree>
    <p:extLst>
      <p:ext uri="{BB962C8B-B14F-4D97-AF65-F5344CB8AC3E}">
        <p14:creationId xmlns:p14="http://schemas.microsoft.com/office/powerpoint/2010/main" val="168509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D0BC1B0C-0DC4-4E23-87A7-F4D1471D8524}"/>
              </a:ext>
            </a:extLst>
          </p:cNvPr>
          <p:cNvPicPr>
            <a:picLocks noGrp="1" noChangeAspect="1"/>
          </p:cNvPicPr>
          <p:nvPr>
            <p:ph idx="1"/>
          </p:nvPr>
        </p:nvPicPr>
        <p:blipFill>
          <a:blip r:embed="rId3"/>
          <a:stretch>
            <a:fillRect/>
          </a:stretch>
        </p:blipFill>
        <p:spPr>
          <a:xfrm>
            <a:off x="1763688" y="900142"/>
            <a:ext cx="5616624" cy="5057716"/>
          </a:xfrm>
          <a:prstGeom prst="rect">
            <a:avLst/>
          </a:prstGeom>
        </p:spPr>
      </p:pic>
    </p:spTree>
    <p:extLst>
      <p:ext uri="{BB962C8B-B14F-4D97-AF65-F5344CB8AC3E}">
        <p14:creationId xmlns:p14="http://schemas.microsoft.com/office/powerpoint/2010/main" val="94335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a:extLst>
              <a:ext uri="{FF2B5EF4-FFF2-40B4-BE49-F238E27FC236}">
                <a16:creationId xmlns:a16="http://schemas.microsoft.com/office/drawing/2014/main" id="{5D1B0D08-C2F5-4B0B-9520-38F2BE4C7F1D}"/>
              </a:ext>
            </a:extLst>
          </p:cNvPr>
          <p:cNvPicPr>
            <a:picLocks noGrp="1" noChangeAspect="1"/>
          </p:cNvPicPr>
          <p:nvPr>
            <p:ph idx="1"/>
          </p:nvPr>
        </p:nvPicPr>
        <p:blipFill>
          <a:blip r:embed="rId3"/>
          <a:stretch>
            <a:fillRect/>
          </a:stretch>
        </p:blipFill>
        <p:spPr>
          <a:xfrm>
            <a:off x="1290464" y="893518"/>
            <a:ext cx="6563072" cy="5070963"/>
          </a:xfrm>
          <a:prstGeom prst="rect">
            <a:avLst/>
          </a:prstGeom>
        </p:spPr>
      </p:pic>
    </p:spTree>
    <p:extLst>
      <p:ext uri="{BB962C8B-B14F-4D97-AF65-F5344CB8AC3E}">
        <p14:creationId xmlns:p14="http://schemas.microsoft.com/office/powerpoint/2010/main" val="1329989726"/>
      </p:ext>
    </p:extLst>
  </p:cSld>
  <p:clrMapOvr>
    <a:masterClrMapping/>
  </p:clrMapOvr>
</p:sld>
</file>

<file path=ppt/theme/theme1.xml><?xml version="1.0" encoding="utf-8"?>
<a:theme xmlns:a="http://schemas.openxmlformats.org/drawingml/2006/main" name="blank">
  <a:themeElements>
    <a:clrScheme name="Misereor-zurückhaltend_und_zeitlos">
      <a:dk1>
        <a:sysClr val="windowText" lastClr="000000"/>
      </a:dk1>
      <a:lt1>
        <a:sysClr val="window" lastClr="FFFFFF"/>
      </a:lt1>
      <a:dk2>
        <a:srgbClr val="B4D9B6"/>
      </a:dk2>
      <a:lt2>
        <a:srgbClr val="FCDC97"/>
      </a:lt2>
      <a:accent1>
        <a:srgbClr val="830051"/>
      </a:accent1>
      <a:accent2>
        <a:srgbClr val="B4D9B6"/>
      </a:accent2>
      <a:accent3>
        <a:srgbClr val="FCDC97"/>
      </a:accent3>
      <a:accent4>
        <a:srgbClr val="B5CCD7"/>
      </a:accent4>
      <a:accent5>
        <a:srgbClr val="A1A9AB"/>
      </a:accent5>
      <a:accent6>
        <a:srgbClr val="EDD7B6"/>
      </a:accent6>
      <a:hlink>
        <a:srgbClr val="05037F"/>
      </a:hlink>
      <a:folHlink>
        <a:srgbClr val="830051"/>
      </a:folHlink>
    </a:clrScheme>
    <a:fontScheme name="Misereor">
      <a:majorFont>
        <a:latin typeface="MetaBookLF"/>
        <a:ea typeface=""/>
        <a:cs typeface=""/>
      </a:majorFont>
      <a:minorFont>
        <a:latin typeface="MetaBookLF"/>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1077</Words>
  <Application>Microsoft Office PowerPoint</Application>
  <PresentationFormat>Bildschirmpräsentation (4:3)</PresentationFormat>
  <Paragraphs>76</Paragraphs>
  <Slides>12</Slides>
  <Notes>12</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MetaBookLF</vt:lpstr>
      <vt:lpstr>Times New Roman</vt:lpstr>
      <vt:lpstr>blank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Bischöfliches Hilfswerk Misereor e.V.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Bilderreihe zur KiFa 2021</dc:title>
  <dc:creator>Günther, Mirjam</dc:creator>
  <cp:lastModifiedBy>Günther, Mirjam</cp:lastModifiedBy>
  <cp:revision>104</cp:revision>
  <dcterms:created xsi:type="dcterms:W3CDTF">2020-08-03T07:59:25Z</dcterms:created>
  <dcterms:modified xsi:type="dcterms:W3CDTF">2021-12-10T10:19:39Z</dcterms:modified>
</cp:coreProperties>
</file>