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9" r:id="rId2"/>
    <p:sldId id="256" r:id="rId3"/>
    <p:sldId id="258" r:id="rId4"/>
    <p:sldId id="257"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6968" autoAdjust="0"/>
  </p:normalViewPr>
  <p:slideViewPr>
    <p:cSldViewPr snapToGrid="0">
      <p:cViewPr varScale="1">
        <p:scale>
          <a:sx n="88" d="100"/>
          <a:sy n="88" d="100"/>
        </p:scale>
        <p:origin x="588" y="78"/>
      </p:cViewPr>
      <p:guideLst/>
    </p:cSldViewPr>
  </p:slideViewPr>
  <p:notesTextViewPr>
    <p:cViewPr>
      <p:scale>
        <a:sx n="1" d="1"/>
        <a:sy n="1" d="1"/>
      </p:scale>
      <p:origin x="0" y="-36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FC9755-C9B0-474D-81D0-A8CE8014CB6D}" type="datetimeFigureOut">
              <a:rPr lang="de-DE" smtClean="0"/>
              <a:t>27.11.2024</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050DA7-9207-446E-83D4-86809D36688F}" type="slidenum">
              <a:rPr lang="de-DE" smtClean="0"/>
              <a:t>‹Nr.›</a:t>
            </a:fld>
            <a:endParaRPr lang="de-DE"/>
          </a:p>
        </p:txBody>
      </p:sp>
    </p:spTree>
    <p:extLst>
      <p:ext uri="{BB962C8B-B14F-4D97-AF65-F5344CB8AC3E}">
        <p14:creationId xmlns:p14="http://schemas.microsoft.com/office/powerpoint/2010/main" val="803082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kinderfastenaktion.de/wimmelkarte"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Hallo Kinder, </a:t>
            </a:r>
          </a:p>
          <a:p>
            <a:r>
              <a:rPr lang="de-DE" dirty="0"/>
              <a:t>In diesem Jahr habe ich Vishalini getroffen. Sie ist 8 Jahre alt und lebt mit ihrer Familie in Sri Lanka. </a:t>
            </a:r>
          </a:p>
          <a:p>
            <a:r>
              <a:rPr lang="de-DE" dirty="0"/>
              <a:t>Vishalini ist das Mädchen rechts auf dem Bild, mit dem grauen Oberteil. Sie steht zusammen mit einer Freundin vor einem Haus in ihrer Siedlung. </a:t>
            </a:r>
          </a:p>
          <a:p>
            <a:r>
              <a:rPr lang="de-DE" dirty="0"/>
              <a:t>Sie lebt mit ihrer Mutter, ihrer kleinen Schwester und vielen weiteren Familien in einer engen Siedlung im Hochland von Sri Lanka – dort, wo ganz viel Tee angebaut wird. </a:t>
            </a:r>
          </a:p>
          <a:p>
            <a:endParaRPr lang="de-DE" dirty="0"/>
          </a:p>
          <a:p>
            <a:r>
              <a:rPr lang="de-DE" dirty="0"/>
              <a:t>Foto: Kathrin Harms/Misereor</a:t>
            </a:r>
          </a:p>
        </p:txBody>
      </p:sp>
      <p:sp>
        <p:nvSpPr>
          <p:cNvPr id="4" name="Foliennummernplatzhalter 3"/>
          <p:cNvSpPr>
            <a:spLocks noGrp="1"/>
          </p:cNvSpPr>
          <p:nvPr>
            <p:ph type="sldNum" sz="quarter" idx="5"/>
          </p:nvPr>
        </p:nvSpPr>
        <p:spPr/>
        <p:txBody>
          <a:bodyPr/>
          <a:lstStyle/>
          <a:p>
            <a:fld id="{5F050DA7-9207-446E-83D4-86809D36688F}" type="slidenum">
              <a:rPr lang="de-DE" smtClean="0"/>
              <a:t>2</a:t>
            </a:fld>
            <a:endParaRPr lang="de-DE"/>
          </a:p>
        </p:txBody>
      </p:sp>
    </p:spTree>
    <p:extLst>
      <p:ext uri="{BB962C8B-B14F-4D97-AF65-F5344CB8AC3E}">
        <p14:creationId xmlns:p14="http://schemas.microsoft.com/office/powerpoint/2010/main" val="3840254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Sri Lanka </a:t>
            </a:r>
          </a:p>
          <a:p>
            <a:r>
              <a:rPr lang="de-DE" dirty="0"/>
              <a:t>Vishalini lebt in Sri Lanka. Das Land ist eine große Insel, die wie ein Tropfen im Ozean aussieht. Sie liegt südöstlich von Indien und ist ein tropisches Land. Das bedeutet, dass es auf Sri Lanka das ganze Jahr über warm ist und gleichzeitig viel Regen fällt.</a:t>
            </a:r>
          </a:p>
          <a:p>
            <a:r>
              <a:rPr lang="de-DE" dirty="0"/>
              <a:t>Vishalini lebt in der Mitte des Landes, da gibt es hohe Berge und ganz viele Teeplantagen, die so aussehen, wie auf diesem Bild. </a:t>
            </a:r>
          </a:p>
          <a:p>
            <a:pPr algn="l"/>
            <a:r>
              <a:rPr lang="de-DE" dirty="0"/>
              <a:t>Außerdem gibt es auf der Insel viele kleine Dörfer, einige große Städte, wie die Stadt Colombo, Strände, Wälder und viele verschiedene Tiere. </a:t>
            </a:r>
          </a:p>
          <a:p>
            <a:endParaRPr lang="de-DE" dirty="0"/>
          </a:p>
          <a:p>
            <a:r>
              <a:rPr lang="de-DE" dirty="0"/>
              <a:t>Foto: Kathrin Harms/Misereor</a:t>
            </a:r>
          </a:p>
        </p:txBody>
      </p:sp>
      <p:sp>
        <p:nvSpPr>
          <p:cNvPr id="4" name="Foliennummernplatzhalter 3"/>
          <p:cNvSpPr>
            <a:spLocks noGrp="1"/>
          </p:cNvSpPr>
          <p:nvPr>
            <p:ph type="sldNum" sz="quarter" idx="5"/>
          </p:nvPr>
        </p:nvSpPr>
        <p:spPr/>
        <p:txBody>
          <a:bodyPr/>
          <a:lstStyle/>
          <a:p>
            <a:fld id="{5F050DA7-9207-446E-83D4-86809D36688F}" type="slidenum">
              <a:rPr lang="de-DE" smtClean="0"/>
              <a:t>3</a:t>
            </a:fld>
            <a:endParaRPr lang="de-DE"/>
          </a:p>
        </p:txBody>
      </p:sp>
    </p:spTree>
    <p:extLst>
      <p:ext uri="{BB962C8B-B14F-4D97-AF65-F5344CB8AC3E}">
        <p14:creationId xmlns:p14="http://schemas.microsoft.com/office/powerpoint/2010/main" val="2886616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Badulla</a:t>
            </a:r>
            <a:endParaRPr lang="de-DE" dirty="0"/>
          </a:p>
          <a:p>
            <a:r>
              <a:rPr lang="de-DE" dirty="0"/>
              <a:t>In der Nähe der Plantagensiedlung, in der Vishalini lebt, liegt die Stadt </a:t>
            </a:r>
            <a:r>
              <a:rPr lang="de-DE" dirty="0" err="1"/>
              <a:t>Badulla</a:t>
            </a:r>
            <a:r>
              <a:rPr lang="de-DE" dirty="0"/>
              <a:t>. Hier ist oft ganz schön viel los. Und auf den Straßen muss man vorsichtig sein. Neben Autos und Bussen fahren hier vor allem sogenannte </a:t>
            </a:r>
            <a:r>
              <a:rPr lang="de-DE" dirty="0" err="1"/>
              <a:t>TukTuks</a:t>
            </a:r>
            <a:r>
              <a:rPr lang="de-DE" dirty="0"/>
              <a:t>. Das sind kleine Autos mit drei Rädern, die man auch auf dem Bild sieht. </a:t>
            </a:r>
          </a:p>
          <a:p>
            <a:endParaRPr lang="de-DE" dirty="0"/>
          </a:p>
          <a:p>
            <a:r>
              <a:rPr lang="de-DE" dirty="0"/>
              <a:t>Foto: Kathrin Harms/Misereor</a:t>
            </a:r>
          </a:p>
          <a:p>
            <a:endParaRPr lang="de-DE" dirty="0"/>
          </a:p>
        </p:txBody>
      </p:sp>
      <p:sp>
        <p:nvSpPr>
          <p:cNvPr id="4" name="Foliennummernplatzhalter 3"/>
          <p:cNvSpPr>
            <a:spLocks noGrp="1"/>
          </p:cNvSpPr>
          <p:nvPr>
            <p:ph type="sldNum" sz="quarter" idx="5"/>
          </p:nvPr>
        </p:nvSpPr>
        <p:spPr/>
        <p:txBody>
          <a:bodyPr/>
          <a:lstStyle/>
          <a:p>
            <a:fld id="{5F050DA7-9207-446E-83D4-86809D36688F}" type="slidenum">
              <a:rPr lang="de-DE" smtClean="0"/>
              <a:t>4</a:t>
            </a:fld>
            <a:endParaRPr lang="de-DE"/>
          </a:p>
        </p:txBody>
      </p:sp>
    </p:spTree>
    <p:extLst>
      <p:ext uri="{BB962C8B-B14F-4D97-AF65-F5344CB8AC3E}">
        <p14:creationId xmlns:p14="http://schemas.microsoft.com/office/powerpoint/2010/main" val="38977528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Bunte Märkte</a:t>
            </a:r>
          </a:p>
          <a:p>
            <a:r>
              <a:rPr lang="de-DE" dirty="0"/>
              <a:t>Wenn man durch die Straßen der Städte spaziert, kann man auf den bunten Märkten den Duft von exotischen Gewürzen wie Zimt, Curry oder Muskatnuss riechen. Und es gibt viele tolle Obst- und Gemüsesorten, die in Sri Lanka wachsen. </a:t>
            </a:r>
          </a:p>
          <a:p>
            <a:r>
              <a:rPr lang="de-DE" dirty="0"/>
              <a:t>Wenn du ein paar Beispiele dafür sehen möchtest, was in Sri Lanka wächst, kannst du dir das </a:t>
            </a:r>
            <a:r>
              <a:rPr lang="de-DE" dirty="0" err="1"/>
              <a:t>Wimmelplakat</a:t>
            </a:r>
            <a:r>
              <a:rPr lang="de-DE" dirty="0"/>
              <a:t> Sri Lanka (zum Beispiel auf </a:t>
            </a:r>
            <a:r>
              <a:rPr lang="de-DE" dirty="0">
                <a:hlinkClick r:id="rId3"/>
              </a:rPr>
              <a:t>www.kinderfastenaktion.de/wimmelkarte</a:t>
            </a:r>
            <a:r>
              <a:rPr lang="de-DE" dirty="0"/>
              <a:t>) anschauen.  </a:t>
            </a:r>
          </a:p>
          <a:p>
            <a:endParaRPr lang="de-DE" dirty="0"/>
          </a:p>
          <a:p>
            <a:r>
              <a:rPr lang="de-DE" dirty="0"/>
              <a:t>Foto: Kathrin Harms/Misereor</a:t>
            </a:r>
          </a:p>
          <a:p>
            <a:endParaRPr lang="de-DE" dirty="0"/>
          </a:p>
        </p:txBody>
      </p:sp>
      <p:sp>
        <p:nvSpPr>
          <p:cNvPr id="4" name="Foliennummernplatzhalter 3"/>
          <p:cNvSpPr>
            <a:spLocks noGrp="1"/>
          </p:cNvSpPr>
          <p:nvPr>
            <p:ph type="sldNum" sz="quarter" idx="5"/>
          </p:nvPr>
        </p:nvSpPr>
        <p:spPr/>
        <p:txBody>
          <a:bodyPr/>
          <a:lstStyle/>
          <a:p>
            <a:fld id="{5F050DA7-9207-446E-83D4-86809D36688F}" type="slidenum">
              <a:rPr lang="de-DE" smtClean="0"/>
              <a:t>5</a:t>
            </a:fld>
            <a:endParaRPr lang="de-DE"/>
          </a:p>
        </p:txBody>
      </p:sp>
    </p:spTree>
    <p:extLst>
      <p:ext uri="{BB962C8B-B14F-4D97-AF65-F5344CB8AC3E}">
        <p14:creationId xmlns:p14="http://schemas.microsoft.com/office/powerpoint/2010/main" val="38479210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Teeplantagen</a:t>
            </a:r>
          </a:p>
          <a:p>
            <a:r>
              <a:rPr lang="de-DE" dirty="0"/>
              <a:t>Aber warum leben die Menschen auf den Teeplantagen?</a:t>
            </a:r>
          </a:p>
          <a:p>
            <a:r>
              <a:rPr lang="de-DE" dirty="0"/>
              <a:t>Vor ca. 200 Jahren wurde das Land Sri Lanka von Menschen aus Großbritannien besetzt und regiert, die viel Geld verdienen wollten. Sie haben zuerst Kaffee angebaut und später Tee, um den dann in ihrer Heimat zu verkaufen. Viele von ihnen haben die Einwohner*innen von Sri Lanka schlecht behandelt. </a:t>
            </a:r>
          </a:p>
          <a:p>
            <a:r>
              <a:rPr lang="de-DE" dirty="0"/>
              <a:t>Die Besatzer brauchten Arbeitskräfte, die auf den Plantagen arbeiteten. Dafür haben sie Menschen aus Südindien nach Sri Lanka geholt. Diese Menschen kommen aus der Volksgruppe der Tamil*innen.</a:t>
            </a:r>
            <a:r>
              <a:rPr lang="de-DE" strike="sngStrike" dirty="0">
                <a:solidFill>
                  <a:srgbClr val="FF0000"/>
                </a:solidFill>
              </a:rPr>
              <a:t> </a:t>
            </a:r>
          </a:p>
          <a:p>
            <a:endParaRPr lang="de-DE" strike="sngStrike" dirty="0">
              <a:solidFill>
                <a:srgbClr val="FF0000"/>
              </a:solidFill>
            </a:endParaRPr>
          </a:p>
          <a:p>
            <a:r>
              <a:rPr lang="de-DE" dirty="0"/>
              <a:t>Foto: Kathrin Harms/Misereor</a:t>
            </a:r>
          </a:p>
          <a:p>
            <a:endParaRPr lang="de-DE" dirty="0"/>
          </a:p>
        </p:txBody>
      </p:sp>
      <p:sp>
        <p:nvSpPr>
          <p:cNvPr id="4" name="Foliennummernplatzhalter 3"/>
          <p:cNvSpPr>
            <a:spLocks noGrp="1"/>
          </p:cNvSpPr>
          <p:nvPr>
            <p:ph type="sldNum" sz="quarter" idx="5"/>
          </p:nvPr>
        </p:nvSpPr>
        <p:spPr/>
        <p:txBody>
          <a:bodyPr/>
          <a:lstStyle/>
          <a:p>
            <a:fld id="{5F050DA7-9207-446E-83D4-86809D36688F}" type="slidenum">
              <a:rPr lang="de-DE" smtClean="0"/>
              <a:t>6</a:t>
            </a:fld>
            <a:endParaRPr lang="de-DE"/>
          </a:p>
        </p:txBody>
      </p:sp>
    </p:spTree>
    <p:extLst>
      <p:ext uri="{BB962C8B-B14F-4D97-AF65-F5344CB8AC3E}">
        <p14:creationId xmlns:p14="http://schemas.microsoft.com/office/powerpoint/2010/main" val="28507337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Teepflückerinnen</a:t>
            </a:r>
          </a:p>
          <a:p>
            <a:r>
              <a:rPr lang="de-DE" dirty="0"/>
              <a:t>Die Familien der Teepflückerinnen leben schon seit vielen Generationen dort. </a:t>
            </a:r>
          </a:p>
          <a:p>
            <a:r>
              <a:rPr lang="de-DE" dirty="0"/>
              <a:t>Die Arbeit ist schwer und wird nur sehr schlecht bezahlt. Die Pflückerinnen sammeln die Teeblätter in Säcken, die an ihren Hinterköpfen befestigt sind. 20 Kilo (also so viele Teeblätter wie 20 Milchtüten oder Pakete Mehl) müssen die Teepflückerinnen pro Tag ernten! </a:t>
            </a:r>
          </a:p>
          <a:p>
            <a:r>
              <a:rPr lang="de-DE" dirty="0"/>
              <a:t>Die Arbeit ist so schwer und schlecht bezahlt, dass sie kaum jemand machen möchte. Von den Menschen, die in den Siedlungen wohnen, arbeiten nicht mehr viele bei den Teefirmen, wenn sie eine andere Arbeit finden können. Das ist aber nicht einfach. Viele haben keine andere Wahl, als weiterhin Tee zu pflücken. </a:t>
            </a:r>
          </a:p>
          <a:p>
            <a:endParaRPr lang="de-DE" dirty="0"/>
          </a:p>
          <a:p>
            <a:r>
              <a:rPr lang="de-DE" dirty="0"/>
              <a:t>Foto: Kathrin Harms/Misereor</a:t>
            </a:r>
          </a:p>
          <a:p>
            <a:endParaRPr lang="de-DE" dirty="0"/>
          </a:p>
        </p:txBody>
      </p:sp>
      <p:sp>
        <p:nvSpPr>
          <p:cNvPr id="4" name="Foliennummernplatzhalter 3"/>
          <p:cNvSpPr>
            <a:spLocks noGrp="1"/>
          </p:cNvSpPr>
          <p:nvPr>
            <p:ph type="sldNum" sz="quarter" idx="5"/>
          </p:nvPr>
        </p:nvSpPr>
        <p:spPr/>
        <p:txBody>
          <a:bodyPr/>
          <a:lstStyle/>
          <a:p>
            <a:fld id="{5F050DA7-9207-446E-83D4-86809D36688F}" type="slidenum">
              <a:rPr lang="de-DE" smtClean="0"/>
              <a:t>7</a:t>
            </a:fld>
            <a:endParaRPr lang="de-DE"/>
          </a:p>
        </p:txBody>
      </p:sp>
    </p:spTree>
    <p:extLst>
      <p:ext uri="{BB962C8B-B14F-4D97-AF65-F5344CB8AC3E}">
        <p14:creationId xmlns:p14="http://schemas.microsoft.com/office/powerpoint/2010/main" val="32512730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Küche und Toilette sind oft außerhalb der Häuser</a:t>
            </a:r>
          </a:p>
          <a:p>
            <a:r>
              <a:rPr lang="de-DE" dirty="0"/>
              <a:t>Die Häuser der Familien in den Siedlungen bestehen meist nur aus 2 kleinen Räumen, auch wenn die Familien aus vier oder mehr Personen bestehen. Die Küche und die Toiletten sind meistens nicht in den Häusern, sondern draußen und werden von mehreren Familien geteilt. </a:t>
            </a:r>
          </a:p>
          <a:p>
            <a:endParaRPr lang="de-DE" dirty="0"/>
          </a:p>
          <a:p>
            <a:r>
              <a:rPr lang="de-DE" dirty="0"/>
              <a:t>Foto: Mirjam Günther/Misereor</a:t>
            </a:r>
          </a:p>
        </p:txBody>
      </p:sp>
      <p:sp>
        <p:nvSpPr>
          <p:cNvPr id="4" name="Foliennummernplatzhalter 3"/>
          <p:cNvSpPr>
            <a:spLocks noGrp="1"/>
          </p:cNvSpPr>
          <p:nvPr>
            <p:ph type="sldNum" sz="quarter" idx="5"/>
          </p:nvPr>
        </p:nvSpPr>
        <p:spPr/>
        <p:txBody>
          <a:bodyPr/>
          <a:lstStyle/>
          <a:p>
            <a:fld id="{5F050DA7-9207-446E-83D4-86809D36688F}" type="slidenum">
              <a:rPr lang="de-DE" smtClean="0"/>
              <a:t>8</a:t>
            </a:fld>
            <a:endParaRPr lang="de-DE"/>
          </a:p>
        </p:txBody>
      </p:sp>
    </p:spTree>
    <p:extLst>
      <p:ext uri="{BB962C8B-B14F-4D97-AF65-F5344CB8AC3E}">
        <p14:creationId xmlns:p14="http://schemas.microsoft.com/office/powerpoint/2010/main" val="22732869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Devi</a:t>
            </a:r>
          </a:p>
          <a:p>
            <a:r>
              <a:rPr lang="de-DE" dirty="0"/>
              <a:t>Devi arbeitet bei Caritas Sri Lanka-SEDEC. Das ist eine Partnerorganisation von Misereor. Devi und ihre Kolleg*innen besuchen die Menschen in den Plantagensiedlungen sehr oft und sprechen mit ihnen über das, was sie beschäftigt.</a:t>
            </a:r>
          </a:p>
          <a:p>
            <a:endParaRPr lang="de-DE" dirty="0"/>
          </a:p>
          <a:p>
            <a:r>
              <a:rPr lang="de-DE" dirty="0"/>
              <a:t>Foto: Kathrin Harms/Misereor</a:t>
            </a:r>
          </a:p>
          <a:p>
            <a:endParaRPr lang="de-DE" dirty="0"/>
          </a:p>
        </p:txBody>
      </p:sp>
      <p:sp>
        <p:nvSpPr>
          <p:cNvPr id="4" name="Foliennummernplatzhalter 3"/>
          <p:cNvSpPr>
            <a:spLocks noGrp="1"/>
          </p:cNvSpPr>
          <p:nvPr>
            <p:ph type="sldNum" sz="quarter" idx="5"/>
          </p:nvPr>
        </p:nvSpPr>
        <p:spPr/>
        <p:txBody>
          <a:bodyPr/>
          <a:lstStyle/>
          <a:p>
            <a:fld id="{5F050DA7-9207-446E-83D4-86809D36688F}" type="slidenum">
              <a:rPr lang="de-DE" smtClean="0"/>
              <a:t>9</a:t>
            </a:fld>
            <a:endParaRPr lang="de-DE"/>
          </a:p>
        </p:txBody>
      </p:sp>
    </p:spTree>
    <p:extLst>
      <p:ext uri="{BB962C8B-B14F-4D97-AF65-F5344CB8AC3E}">
        <p14:creationId xmlns:p14="http://schemas.microsoft.com/office/powerpoint/2010/main" val="25781080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a:r>
              <a:rPr lang="de-DE" dirty="0"/>
              <a:t>Treffen, um sich auszutauschen</a:t>
            </a:r>
          </a:p>
          <a:p>
            <a:pPr algn="l"/>
            <a:r>
              <a:rPr lang="de-DE" dirty="0"/>
              <a:t>SEDEC lädt die Menschen ein, sich zusammenzutun und sich darüber auszutauschen, was sie brauchen und was ihnen wichtig ist. Devi und ihre Kolleg*innen erklären den Menschen, welche Rechte sie haben und wie sie diese Rechte einfordern können: Zum Beispiel, dass die Kinder in der Siedlung ein Recht darauf haben, zur Schule zu gehen und alle ein Recht darauf haben, eine Geburtsurkunde zu besitzen. Die braucht man, um sich auszuweisen oder ein Geschäft zu eröffnen. SEDEC unterstützt dabei, Geburtsurkunden zu erhalten. Denn es ist gar nicht so einfach, diese nachträglich zu bekommen.</a:t>
            </a:r>
          </a:p>
          <a:p>
            <a:endParaRPr lang="de-DE" dirty="0"/>
          </a:p>
          <a:p>
            <a:r>
              <a:rPr lang="de-DE" dirty="0"/>
              <a:t>Foto: Kathrin Harms/Misereor</a:t>
            </a:r>
          </a:p>
        </p:txBody>
      </p:sp>
      <p:sp>
        <p:nvSpPr>
          <p:cNvPr id="4" name="Foliennummernplatzhalter 3"/>
          <p:cNvSpPr>
            <a:spLocks noGrp="1"/>
          </p:cNvSpPr>
          <p:nvPr>
            <p:ph type="sldNum" sz="quarter" idx="5"/>
          </p:nvPr>
        </p:nvSpPr>
        <p:spPr/>
        <p:txBody>
          <a:bodyPr/>
          <a:lstStyle/>
          <a:p>
            <a:fld id="{5F050DA7-9207-446E-83D4-86809D36688F}" type="slidenum">
              <a:rPr lang="de-DE" smtClean="0"/>
              <a:t>10</a:t>
            </a:fld>
            <a:endParaRPr lang="de-DE"/>
          </a:p>
        </p:txBody>
      </p:sp>
    </p:spTree>
    <p:extLst>
      <p:ext uri="{BB962C8B-B14F-4D97-AF65-F5344CB8AC3E}">
        <p14:creationId xmlns:p14="http://schemas.microsoft.com/office/powerpoint/2010/main" val="7361658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Zusammentun macht stark</a:t>
            </a:r>
          </a:p>
          <a:p>
            <a:r>
              <a:rPr lang="de-DE" dirty="0"/>
              <a:t>Die Häuser, in denen die Menschen leben, gehören ihnen meist nicht. Sie gehören den Unternehmen, denen auch die Teeplantagen gehören. </a:t>
            </a:r>
          </a:p>
          <a:p>
            <a:r>
              <a:rPr lang="de-DE" dirty="0"/>
              <a:t>Immer, wenn die Menschen etwas verändern möchten, brauchen sie die Zustimmung der Plantagenleitung: zum Beispiel wenn sie einen Stromanschluss, eine Wasserleitung oder etwas ähnliches legen möchten. Denn das gibt es in manchen Häusern noch nicht. </a:t>
            </a:r>
          </a:p>
          <a:p>
            <a:r>
              <a:rPr lang="de-DE" dirty="0"/>
              <a:t>Wenn einzelne Familien danach fragen, passiert oft nichts. Aber wenn sich viele Leute zusammenschließen und gemeinsam bei den Plantagenleitern nachfragen, haben sie häufiger Erfolg. </a:t>
            </a:r>
          </a:p>
          <a:p>
            <a:r>
              <a:rPr lang="de-DE" dirty="0"/>
              <a:t>Vielleicht kennst du das auch: Zusammen ist man lauter und mutiger und kann besser für das einstehen, was man erreichen will.</a:t>
            </a:r>
          </a:p>
          <a:p>
            <a:endParaRPr lang="de-DE" dirty="0"/>
          </a:p>
          <a:p>
            <a:r>
              <a:rPr lang="de-DE" dirty="0"/>
              <a:t>Foto: Kathrin Harms/Misereor </a:t>
            </a:r>
          </a:p>
          <a:p>
            <a:endParaRPr lang="de-DE" dirty="0"/>
          </a:p>
        </p:txBody>
      </p:sp>
      <p:sp>
        <p:nvSpPr>
          <p:cNvPr id="4" name="Foliennummernplatzhalter 3"/>
          <p:cNvSpPr>
            <a:spLocks noGrp="1"/>
          </p:cNvSpPr>
          <p:nvPr>
            <p:ph type="sldNum" sz="quarter" idx="5"/>
          </p:nvPr>
        </p:nvSpPr>
        <p:spPr/>
        <p:txBody>
          <a:bodyPr/>
          <a:lstStyle/>
          <a:p>
            <a:fld id="{5F050DA7-9207-446E-83D4-86809D36688F}" type="slidenum">
              <a:rPr lang="de-DE" smtClean="0"/>
              <a:t>11</a:t>
            </a:fld>
            <a:endParaRPr lang="de-DE"/>
          </a:p>
        </p:txBody>
      </p:sp>
    </p:spTree>
    <p:extLst>
      <p:ext uri="{BB962C8B-B14F-4D97-AF65-F5344CB8AC3E}">
        <p14:creationId xmlns:p14="http://schemas.microsoft.com/office/powerpoint/2010/main" val="2718879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SEDEC</a:t>
            </a:r>
          </a:p>
          <a:p>
            <a:r>
              <a:rPr lang="de-DE" dirty="0"/>
              <a:t>SEDEC bietet Kurse für die Erwachsenen an. Da können sie entdecken, welche Stärken und Fähigkeiten sie haben, um damit eine neue Arbeit zu finden oder Geld zu verdienen. In den Kursen lernen sie zum Beispiel Nähen, Teppichweben, oder etwas über Gemüseanbau oder Tierhaltung.</a:t>
            </a:r>
          </a:p>
          <a:p>
            <a:r>
              <a:rPr lang="de-DE" dirty="0"/>
              <a:t>Manche Menschen machen sich damit selbstständig und verkaufen Teppiche oder Handtaschen, andere eröffnen kleine Läden in den Siedlungen und verkaufen dort Dinge, die die Menschen brauchen. </a:t>
            </a:r>
          </a:p>
          <a:p>
            <a:endParaRPr lang="de-DE" dirty="0"/>
          </a:p>
          <a:p>
            <a:r>
              <a:rPr lang="de-DE" dirty="0"/>
              <a:t>Foto: Kathrin Harms/Misereor</a:t>
            </a:r>
          </a:p>
        </p:txBody>
      </p:sp>
      <p:sp>
        <p:nvSpPr>
          <p:cNvPr id="4" name="Foliennummernplatzhalter 3"/>
          <p:cNvSpPr>
            <a:spLocks noGrp="1"/>
          </p:cNvSpPr>
          <p:nvPr>
            <p:ph type="sldNum" sz="quarter" idx="5"/>
          </p:nvPr>
        </p:nvSpPr>
        <p:spPr/>
        <p:txBody>
          <a:bodyPr/>
          <a:lstStyle/>
          <a:p>
            <a:fld id="{5F050DA7-9207-446E-83D4-86809D36688F}" type="slidenum">
              <a:rPr lang="de-DE" smtClean="0"/>
              <a:t>12</a:t>
            </a:fld>
            <a:endParaRPr lang="de-DE"/>
          </a:p>
        </p:txBody>
      </p:sp>
    </p:spTree>
    <p:extLst>
      <p:ext uri="{BB962C8B-B14F-4D97-AF65-F5344CB8AC3E}">
        <p14:creationId xmlns:p14="http://schemas.microsoft.com/office/powerpoint/2010/main" val="37561076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Mini-Bücherei</a:t>
            </a:r>
          </a:p>
          <a:p>
            <a:r>
              <a:rPr lang="de-DE" dirty="0"/>
              <a:t>In der Siedlung, in der Vishalini lebt, haben die Erwachsenen eine kleine Bücherei aufgemacht. Die meisten Familien haben nicht genug Geld, um sich eigene Bücher zu kaufen. Damit die Kinder trotzdem lesen können, gibt es den Schrank mit den Büchern, aus denen die Kinder sich immer wieder Bücher ausleihen können. Denn Lesen ist sehr wichtig und macht Spaß! </a:t>
            </a:r>
          </a:p>
          <a:p>
            <a:endParaRPr lang="de-DE" dirty="0"/>
          </a:p>
          <a:p>
            <a:r>
              <a:rPr lang="de-DE" dirty="0"/>
              <a:t>Foto: Kathrin Harms/Misereor</a:t>
            </a:r>
          </a:p>
        </p:txBody>
      </p:sp>
      <p:sp>
        <p:nvSpPr>
          <p:cNvPr id="4" name="Foliennummernplatzhalter 3"/>
          <p:cNvSpPr>
            <a:spLocks noGrp="1"/>
          </p:cNvSpPr>
          <p:nvPr>
            <p:ph type="sldNum" sz="quarter" idx="5"/>
          </p:nvPr>
        </p:nvSpPr>
        <p:spPr/>
        <p:txBody>
          <a:bodyPr/>
          <a:lstStyle/>
          <a:p>
            <a:fld id="{5F050DA7-9207-446E-83D4-86809D36688F}" type="slidenum">
              <a:rPr lang="de-DE" smtClean="0"/>
              <a:t>13</a:t>
            </a:fld>
            <a:endParaRPr lang="de-DE"/>
          </a:p>
        </p:txBody>
      </p:sp>
    </p:spTree>
    <p:extLst>
      <p:ext uri="{BB962C8B-B14F-4D97-AF65-F5344CB8AC3E}">
        <p14:creationId xmlns:p14="http://schemas.microsoft.com/office/powerpoint/2010/main" val="4063482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Theater</a:t>
            </a:r>
          </a:p>
          <a:p>
            <a:r>
              <a:rPr lang="de-DE" dirty="0"/>
              <a:t>Für die Jugendlichen bietet SEDEC eine Theatergruppe an. Hier können sie selbst Theaterstücke schreiben über Themen, die sie interessieren und beschäftigen. Wenn es Situationen gibt, die die Jugendlichen belasten, kann es gut tun, sich damit auf eine künstlerische Art zu beschäftigen. </a:t>
            </a:r>
          </a:p>
          <a:p>
            <a:endParaRPr lang="de-DE" dirty="0"/>
          </a:p>
          <a:p>
            <a:r>
              <a:rPr lang="de-DE" dirty="0"/>
              <a:t>Foto: Kathrin Harms/Misereor</a:t>
            </a:r>
          </a:p>
        </p:txBody>
      </p:sp>
      <p:sp>
        <p:nvSpPr>
          <p:cNvPr id="4" name="Foliennummernplatzhalter 3"/>
          <p:cNvSpPr>
            <a:spLocks noGrp="1"/>
          </p:cNvSpPr>
          <p:nvPr>
            <p:ph type="sldNum" sz="quarter" idx="5"/>
          </p:nvPr>
        </p:nvSpPr>
        <p:spPr/>
        <p:txBody>
          <a:bodyPr/>
          <a:lstStyle/>
          <a:p>
            <a:fld id="{5F050DA7-9207-446E-83D4-86809D36688F}" type="slidenum">
              <a:rPr lang="de-DE" smtClean="0"/>
              <a:t>14</a:t>
            </a:fld>
            <a:endParaRPr lang="de-DE"/>
          </a:p>
        </p:txBody>
      </p:sp>
    </p:spTree>
    <p:extLst>
      <p:ext uri="{BB962C8B-B14F-4D97-AF65-F5344CB8AC3E}">
        <p14:creationId xmlns:p14="http://schemas.microsoft.com/office/powerpoint/2010/main" val="34676051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Hinduismus</a:t>
            </a:r>
          </a:p>
          <a:p>
            <a:r>
              <a:rPr lang="de-DE" dirty="0"/>
              <a:t>Die meisten Menschen aus den Plantagen-Siedlungen gehören der Religion des Hinduismus an. Auf dem Foto sieht man eine Zeremonie bei einem hinduistischen Fest. </a:t>
            </a:r>
          </a:p>
          <a:p>
            <a:r>
              <a:rPr lang="de-DE" dirty="0"/>
              <a:t>In Sri Lanka gehört der Großteil der Menschen der buddhistischen Religion an. In den Plantagenregionen leben viele Hindus. Außerdem gibt es im Land noch Christ*innen und Muslim*innen. </a:t>
            </a:r>
          </a:p>
          <a:p>
            <a:endParaRPr lang="de-DE" dirty="0"/>
          </a:p>
          <a:p>
            <a:r>
              <a:rPr lang="de-DE" dirty="0"/>
              <a:t>Foto: Kathrin Harms/Misereor</a:t>
            </a:r>
          </a:p>
        </p:txBody>
      </p:sp>
      <p:sp>
        <p:nvSpPr>
          <p:cNvPr id="4" name="Foliennummernplatzhalter 3"/>
          <p:cNvSpPr>
            <a:spLocks noGrp="1"/>
          </p:cNvSpPr>
          <p:nvPr>
            <p:ph type="sldNum" sz="quarter" idx="5"/>
          </p:nvPr>
        </p:nvSpPr>
        <p:spPr/>
        <p:txBody>
          <a:bodyPr/>
          <a:lstStyle/>
          <a:p>
            <a:fld id="{5F050DA7-9207-446E-83D4-86809D36688F}" type="slidenum">
              <a:rPr lang="de-DE" smtClean="0"/>
              <a:t>15</a:t>
            </a:fld>
            <a:endParaRPr lang="de-DE"/>
          </a:p>
        </p:txBody>
      </p:sp>
    </p:spTree>
    <p:extLst>
      <p:ext uri="{BB962C8B-B14F-4D97-AF65-F5344CB8AC3E}">
        <p14:creationId xmlns:p14="http://schemas.microsoft.com/office/powerpoint/2010/main" val="3578997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Essen</a:t>
            </a:r>
          </a:p>
          <a:p>
            <a:r>
              <a:rPr lang="de-DE" dirty="0"/>
              <a:t>In Sri Lanka gibt es tolles Obst und Gemüse. Das zubereitete Essen ist oft anders als bei uns: Es ist oft sehr scharf oder sehr süß. Welche Lebensmittel hast du auf dem </a:t>
            </a:r>
            <a:r>
              <a:rPr lang="de-DE" dirty="0" err="1"/>
              <a:t>Wimmelplakat</a:t>
            </a:r>
            <a:r>
              <a:rPr lang="de-DE" dirty="0"/>
              <a:t> entdeckt?</a:t>
            </a:r>
          </a:p>
          <a:p>
            <a:endParaRPr lang="de-DE" dirty="0"/>
          </a:p>
          <a:p>
            <a:r>
              <a:rPr lang="de-DE" dirty="0"/>
              <a:t>Foto: Kathrin Harms/Misereor</a:t>
            </a:r>
          </a:p>
        </p:txBody>
      </p:sp>
      <p:sp>
        <p:nvSpPr>
          <p:cNvPr id="4" name="Foliennummernplatzhalter 3"/>
          <p:cNvSpPr>
            <a:spLocks noGrp="1"/>
          </p:cNvSpPr>
          <p:nvPr>
            <p:ph type="sldNum" sz="quarter" idx="5"/>
          </p:nvPr>
        </p:nvSpPr>
        <p:spPr/>
        <p:txBody>
          <a:bodyPr/>
          <a:lstStyle/>
          <a:p>
            <a:fld id="{5F050DA7-9207-446E-83D4-86809D36688F}" type="slidenum">
              <a:rPr lang="de-DE" smtClean="0"/>
              <a:t>16</a:t>
            </a:fld>
            <a:endParaRPr lang="de-DE"/>
          </a:p>
        </p:txBody>
      </p:sp>
    </p:spTree>
    <p:extLst>
      <p:ext uri="{BB962C8B-B14F-4D97-AF65-F5344CB8AC3E}">
        <p14:creationId xmlns:p14="http://schemas.microsoft.com/office/powerpoint/2010/main" val="433575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dirty="0"/>
              <a:t>Würde</a:t>
            </a:r>
          </a:p>
          <a:p>
            <a:r>
              <a:rPr lang="de-DE" sz="1200" dirty="0"/>
              <a:t>Als ich bei Vishalini zu Besuch war, habe ich viel über die Menschenwürde gelernt. </a:t>
            </a:r>
          </a:p>
          <a:p>
            <a:r>
              <a:rPr lang="de-DE" sz="1200" dirty="0"/>
              <a:t>Jeder Mensch hat Würde. Das bedeutet, dass jeder Mensch wertvoll ist und diesen Wert nicht verlieren kann. Jedes Kind, jede erwachsene Person verdient es, mit Respekt und Freundlichkeit behandelt zu werden. Dabei ist ganz egal, wie jemand aussieht, spricht, sich verhält oder woher er oder sie kommt.</a:t>
            </a:r>
          </a:p>
          <a:p>
            <a:pPr algn="l"/>
            <a:r>
              <a:rPr lang="de-DE" sz="1200" dirty="0"/>
              <a:t>Vishalini und ihre Familie leiden darunter, dass ihre Würde verletzt wird. Denn jeder Mensch sollte die Möglichkeit haben, eine gute Arbeit zu finden und Geld zu verdienen, um sich gesund ernähren und die eigenen Träume und Wünsche erfüllen zu können.</a:t>
            </a:r>
          </a:p>
          <a:p>
            <a:pPr algn="l"/>
            <a:endParaRPr lang="de-DE" sz="1200" dirty="0"/>
          </a:p>
          <a:p>
            <a:pPr algn="l"/>
            <a:r>
              <a:rPr lang="de-DE" sz="1200" dirty="0"/>
              <a:t>SEDEC kämpft mit den Menschen auf den Plantagen für ein Leben in Würde. </a:t>
            </a:r>
          </a:p>
          <a:p>
            <a:pPr algn="l"/>
            <a:endParaRPr lang="de-DE" sz="1200" dirty="0"/>
          </a:p>
          <a:p>
            <a:pPr algn="l"/>
            <a:r>
              <a:rPr lang="de-DE" sz="1200" dirty="0"/>
              <a:t>In der Kinderfastenaktion wollen wir uns gemeinsam für ein Leben in Würde einsetzen. </a:t>
            </a:r>
          </a:p>
          <a:p>
            <a:pPr algn="l"/>
            <a:r>
              <a:rPr lang="de-DE" sz="1200" dirty="0"/>
              <a:t>Euer Rucky</a:t>
            </a:r>
          </a:p>
          <a:p>
            <a:endParaRPr lang="de-DE" sz="1200" dirty="0"/>
          </a:p>
          <a:p>
            <a:r>
              <a:rPr lang="de-DE" sz="1200" dirty="0"/>
              <a:t>Illustration: Alfred Neuwald/Misereor, grafische Gestaltung: Bernd Held </a:t>
            </a:r>
          </a:p>
          <a:p>
            <a:endParaRPr lang="de-DE" dirty="0"/>
          </a:p>
        </p:txBody>
      </p:sp>
      <p:sp>
        <p:nvSpPr>
          <p:cNvPr id="4" name="Foliennummernplatzhalter 3"/>
          <p:cNvSpPr>
            <a:spLocks noGrp="1"/>
          </p:cNvSpPr>
          <p:nvPr>
            <p:ph type="sldNum" sz="quarter" idx="5"/>
          </p:nvPr>
        </p:nvSpPr>
        <p:spPr/>
        <p:txBody>
          <a:bodyPr/>
          <a:lstStyle/>
          <a:p>
            <a:fld id="{5F050DA7-9207-446E-83D4-86809D36688F}" type="slidenum">
              <a:rPr lang="de-DE" smtClean="0"/>
              <a:t>17</a:t>
            </a:fld>
            <a:endParaRPr lang="de-DE"/>
          </a:p>
        </p:txBody>
      </p:sp>
    </p:spTree>
    <p:extLst>
      <p:ext uri="{BB962C8B-B14F-4D97-AF65-F5344CB8AC3E}">
        <p14:creationId xmlns:p14="http://schemas.microsoft.com/office/powerpoint/2010/main" val="2905268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35B30C-5868-3FE5-845B-44D0A14F001C}"/>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BE57B586-4371-3961-8ECB-A8C3109325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944C277A-2978-9CFF-D849-90C123B29798}"/>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5" name="Fußzeilenplatzhalter 4">
            <a:extLst>
              <a:ext uri="{FF2B5EF4-FFF2-40B4-BE49-F238E27FC236}">
                <a16:creationId xmlns:a16="http://schemas.microsoft.com/office/drawing/2014/main" id="{A5D800A1-4465-ECC1-2A80-7F3098E3DD55}"/>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DC9B6F21-3531-EB65-C31A-137A546F020B}"/>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2235917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18B8AA2-FEE2-144B-0977-CD37312CA5C3}"/>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86D25B34-F2B5-AD0B-BFCA-14CBDB6C6EF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6F208ADC-E347-4811-EE92-A01F07CBB39B}"/>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5" name="Fußzeilenplatzhalter 4">
            <a:extLst>
              <a:ext uri="{FF2B5EF4-FFF2-40B4-BE49-F238E27FC236}">
                <a16:creationId xmlns:a16="http://schemas.microsoft.com/office/drawing/2014/main" id="{532B6B74-B995-3793-00A6-C41222BB3D2C}"/>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FFFFD3CE-2439-8C4D-C177-D15AD9FAEADA}"/>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543928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138997-5877-F589-EAD4-7ACA68C554AA}"/>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7AFBAE55-8ACF-13F7-EFBE-AF042C819F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0B108E26-8781-94F0-2464-6101BA813C4B}"/>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5" name="Fußzeilenplatzhalter 4">
            <a:extLst>
              <a:ext uri="{FF2B5EF4-FFF2-40B4-BE49-F238E27FC236}">
                <a16:creationId xmlns:a16="http://schemas.microsoft.com/office/drawing/2014/main" id="{CB94255A-F966-A687-8484-E92D89787F8A}"/>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DE51435D-545D-9093-1635-3893C153B50D}"/>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2489557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7DCBC9D-158C-97CA-DCF7-2937A3A8496B}"/>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F36FB12D-D8FE-E411-B57D-193A12C7E8F0}"/>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EEBF5FDF-888B-BC60-D809-988F06C457FF}"/>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FD113D14-2A6E-E57D-3DBA-E59B7A13286F}"/>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6" name="Fußzeilenplatzhalter 5">
            <a:extLst>
              <a:ext uri="{FF2B5EF4-FFF2-40B4-BE49-F238E27FC236}">
                <a16:creationId xmlns:a16="http://schemas.microsoft.com/office/drawing/2014/main" id="{60DF0943-8547-C6AB-E91D-DA80A4E05CDE}"/>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86A51668-D301-93E4-02BD-EF22D7BEAEB0}"/>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24661098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7BBDA6-6D93-5DA3-51F7-5ED2A99D828C}"/>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1A49A39D-33F4-BC91-D93D-AA2A8757D9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5DDBD16-1A64-9A67-B083-46A279239352}"/>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BC013426-C190-F377-AD9C-35B6CE8989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398F26B-D55C-645C-16DF-EC7C2961504A}"/>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8BC7B1A4-1BF5-E81C-A16C-D40F7ED8646B}"/>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8" name="Fußzeilenplatzhalter 7">
            <a:extLst>
              <a:ext uri="{FF2B5EF4-FFF2-40B4-BE49-F238E27FC236}">
                <a16:creationId xmlns:a16="http://schemas.microsoft.com/office/drawing/2014/main" id="{6A5D27B2-B730-20CF-4372-4FA56D87AA51}"/>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896B975C-80BC-934F-F0A7-A732F7234C75}"/>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153234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D5BFB8A-4DBF-9DF9-F6CB-E3A6D66F14AE}"/>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4C48E9EE-0023-2CFC-4851-76CE9FD43BC1}"/>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4" name="Fußzeilenplatzhalter 3">
            <a:extLst>
              <a:ext uri="{FF2B5EF4-FFF2-40B4-BE49-F238E27FC236}">
                <a16:creationId xmlns:a16="http://schemas.microsoft.com/office/drawing/2014/main" id="{14D83F45-1CAC-C128-9771-61B41D56BD1D}"/>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736A6D50-8A96-0C1A-AEC7-28E4D7BAECCB}"/>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743676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8A71B13-490E-82C4-5828-9A90CF0ACEF6}"/>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3" name="Fußzeilenplatzhalter 2">
            <a:extLst>
              <a:ext uri="{FF2B5EF4-FFF2-40B4-BE49-F238E27FC236}">
                <a16:creationId xmlns:a16="http://schemas.microsoft.com/office/drawing/2014/main" id="{868EC098-BA0F-68E6-FAE9-C0DA83E66E5C}"/>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A7BF1AFF-C0D1-FBE7-7CDF-1307159A7B82}"/>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3804664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7242FA-DC1F-CF2A-F6C8-D4F8E0092636}"/>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6A4004AC-75B5-B95F-AAC4-25C434E545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C9F1B355-2BF8-AA7E-DC06-B8E0D2AF76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CACF8E91-B507-9FB0-864C-F208C5426CB4}"/>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6" name="Fußzeilenplatzhalter 5">
            <a:extLst>
              <a:ext uri="{FF2B5EF4-FFF2-40B4-BE49-F238E27FC236}">
                <a16:creationId xmlns:a16="http://schemas.microsoft.com/office/drawing/2014/main" id="{E5E14AE3-EF9B-9805-567A-45D7A71264C6}"/>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544619E4-1721-6379-3235-FEED316353CD}"/>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2318856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34CCE6-7195-22C4-AE57-F6C476088155}"/>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F43D1234-23A3-4212-CD95-0D1DCFF144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A9DDAF1C-3694-B573-7906-76EE562205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1812692B-300A-F80D-0BE8-D5D675519AFB}"/>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6" name="Fußzeilenplatzhalter 5">
            <a:extLst>
              <a:ext uri="{FF2B5EF4-FFF2-40B4-BE49-F238E27FC236}">
                <a16:creationId xmlns:a16="http://schemas.microsoft.com/office/drawing/2014/main" id="{673334C2-FC5A-F597-78BE-080209F8233F}"/>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220A4EB0-AB94-37F6-2A86-CD2B1C8708EF}"/>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997524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3AF3DA-6A01-5B9E-E323-E71DB72ADA0C}"/>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339F6693-FA13-1D51-7818-431E10DA9381}"/>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F68BC7E7-CA57-4582-F6A8-2B099A0EAFF1}"/>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5" name="Fußzeilenplatzhalter 4">
            <a:extLst>
              <a:ext uri="{FF2B5EF4-FFF2-40B4-BE49-F238E27FC236}">
                <a16:creationId xmlns:a16="http://schemas.microsoft.com/office/drawing/2014/main" id="{426A4130-5E7B-E433-E154-236647721EF0}"/>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F438B29-DD04-3ACC-6D5C-7B31AF51F58E}"/>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1407040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80932F1D-A81B-BA2D-55BF-396B177E266C}"/>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0118D4D2-3A28-55F1-01A7-504839F41C24}"/>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8ADDFF72-620E-4B9A-90BC-5B56217A7C4F}"/>
              </a:ext>
            </a:extLst>
          </p:cNvPr>
          <p:cNvSpPr>
            <a:spLocks noGrp="1"/>
          </p:cNvSpPr>
          <p:nvPr>
            <p:ph type="dt" sz="half" idx="10"/>
          </p:nvPr>
        </p:nvSpPr>
        <p:spPr/>
        <p:txBody>
          <a:bodyPr/>
          <a:lstStyle/>
          <a:p>
            <a:fld id="{A8F0F1D7-BECB-40E4-B81B-6A2055C3DF8E}" type="datetimeFigureOut">
              <a:rPr lang="de-DE" smtClean="0"/>
              <a:t>27.11.2024</a:t>
            </a:fld>
            <a:endParaRPr lang="de-DE"/>
          </a:p>
        </p:txBody>
      </p:sp>
      <p:sp>
        <p:nvSpPr>
          <p:cNvPr id="5" name="Fußzeilenplatzhalter 4">
            <a:extLst>
              <a:ext uri="{FF2B5EF4-FFF2-40B4-BE49-F238E27FC236}">
                <a16:creationId xmlns:a16="http://schemas.microsoft.com/office/drawing/2014/main" id="{352B2384-BF04-56EF-16A2-D824B2E42B63}"/>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8B7F5D91-F4F4-9E04-4AE5-E7DDA03632AB}"/>
              </a:ext>
            </a:extLst>
          </p:cNvPr>
          <p:cNvSpPr>
            <a:spLocks noGrp="1"/>
          </p:cNvSpPr>
          <p:nvPr>
            <p:ph type="sldNum" sz="quarter" idx="12"/>
          </p:nvPr>
        </p:nvSpPr>
        <p:spPr/>
        <p:txBody>
          <a:bodyPr/>
          <a:lstStyle/>
          <a:p>
            <a:fld id="{05E9C9D5-8D84-4153-A852-40673274293E}" type="slidenum">
              <a:rPr lang="de-DE" smtClean="0"/>
              <a:t>‹Nr.›</a:t>
            </a:fld>
            <a:endParaRPr lang="de-DE"/>
          </a:p>
        </p:txBody>
      </p:sp>
    </p:spTree>
    <p:extLst>
      <p:ext uri="{BB962C8B-B14F-4D97-AF65-F5344CB8AC3E}">
        <p14:creationId xmlns:p14="http://schemas.microsoft.com/office/powerpoint/2010/main" val="3503624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A2E50EA4-0861-4CB7-8176-826081C1ED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4F642EA0-E3B1-EFAD-7B9C-3767DBB107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03AC0244-B6DF-8285-727E-678AADC616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F0F1D7-BECB-40E4-B81B-6A2055C3DF8E}" type="datetimeFigureOut">
              <a:rPr lang="de-DE" smtClean="0"/>
              <a:t>27.11.2024</a:t>
            </a:fld>
            <a:endParaRPr lang="de-DE"/>
          </a:p>
        </p:txBody>
      </p:sp>
      <p:sp>
        <p:nvSpPr>
          <p:cNvPr id="5" name="Fußzeilenplatzhalter 4">
            <a:extLst>
              <a:ext uri="{FF2B5EF4-FFF2-40B4-BE49-F238E27FC236}">
                <a16:creationId xmlns:a16="http://schemas.microsoft.com/office/drawing/2014/main" id="{E3ABD716-FF38-B00F-331E-2AF3CF29E6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1FF9D561-4EAC-9D65-EC59-49E19A1EF5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E9C9D5-8D84-4153-A852-40673274293E}" type="slidenum">
              <a:rPr lang="de-DE" smtClean="0"/>
              <a:t>‹Nr.›</a:t>
            </a:fld>
            <a:endParaRPr lang="de-DE"/>
          </a:p>
        </p:txBody>
      </p:sp>
    </p:spTree>
    <p:extLst>
      <p:ext uri="{BB962C8B-B14F-4D97-AF65-F5344CB8AC3E}">
        <p14:creationId xmlns:p14="http://schemas.microsoft.com/office/powerpoint/2010/main" val="40920587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Grafik 2">
            <a:extLst>
              <a:ext uri="{FF2B5EF4-FFF2-40B4-BE49-F238E27FC236}">
                <a16:creationId xmlns:a16="http://schemas.microsoft.com/office/drawing/2014/main" id="{E4368DED-91F0-FA3C-4136-2136F11D7825}"/>
              </a:ext>
            </a:extLst>
          </p:cNvPr>
          <p:cNvPicPr>
            <a:picLocks noChangeAspect="1"/>
          </p:cNvPicPr>
          <p:nvPr/>
        </p:nvPicPr>
        <p:blipFill>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1454442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nhaltsplatzhalter 7" descr="Ein Bild, das Kleidung, Person, Gebäude, Menschliches Gesicht enthält.&#10;&#10;Automatisch generierte Beschreibung">
            <a:extLst>
              <a:ext uri="{FF2B5EF4-FFF2-40B4-BE49-F238E27FC236}">
                <a16:creationId xmlns:a16="http://schemas.microsoft.com/office/drawing/2014/main" id="{55570480-AE4F-FDBE-732C-ED42D83FA2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9942" y="0"/>
            <a:ext cx="10292115" cy="6866770"/>
          </a:xfrm>
          <a:prstGeom prst="rect">
            <a:avLst/>
          </a:prstGeom>
        </p:spPr>
      </p:pic>
    </p:spTree>
    <p:extLst>
      <p:ext uri="{BB962C8B-B14F-4D97-AF65-F5344CB8AC3E}">
        <p14:creationId xmlns:p14="http://schemas.microsoft.com/office/powerpoint/2010/main" val="1467571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nhaltsplatzhalter 7" descr="Ein Bild, das draußen, Baum, Wolke, Plantage enthält.&#10;&#10;Automatisch generierte Beschreibung">
            <a:extLst>
              <a:ext uri="{FF2B5EF4-FFF2-40B4-BE49-F238E27FC236}">
                <a16:creationId xmlns:a16="http://schemas.microsoft.com/office/drawing/2014/main" id="{88CAC40F-4110-8AE2-6C61-1D92BD691F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6515" y="0"/>
            <a:ext cx="10278970" cy="6858000"/>
          </a:xfrm>
          <a:prstGeom prst="rect">
            <a:avLst/>
          </a:prstGeom>
        </p:spPr>
      </p:pic>
    </p:spTree>
    <p:extLst>
      <p:ext uri="{BB962C8B-B14F-4D97-AF65-F5344CB8AC3E}">
        <p14:creationId xmlns:p14="http://schemas.microsoft.com/office/powerpoint/2010/main" val="3074189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a:extLst>
              <a:ext uri="{FF2B5EF4-FFF2-40B4-BE49-F238E27FC236}">
                <a16:creationId xmlns:a16="http://schemas.microsoft.com/office/drawing/2014/main" id="{F55DD23E-B95F-134E-DA08-371E606D973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56515" y="0"/>
            <a:ext cx="10278969" cy="6858000"/>
          </a:xfrm>
          <a:prstGeom prst="rect">
            <a:avLst/>
          </a:prstGeom>
        </p:spPr>
      </p:pic>
    </p:spTree>
    <p:extLst>
      <p:ext uri="{BB962C8B-B14F-4D97-AF65-F5344CB8AC3E}">
        <p14:creationId xmlns:p14="http://schemas.microsoft.com/office/powerpoint/2010/main" val="2656719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descr="Ein Bild, das Naturkost, Lokale Speisen, Vollwertkost, vegane Ernährung enthält.&#10;&#10;Automatisch generierte Beschreibung">
            <a:extLst>
              <a:ext uri="{FF2B5EF4-FFF2-40B4-BE49-F238E27FC236}">
                <a16:creationId xmlns:a16="http://schemas.microsoft.com/office/drawing/2014/main" id="{F55DD23E-B95F-134E-DA08-371E606D97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7943" y="0"/>
            <a:ext cx="10276114" cy="6856094"/>
          </a:xfrm>
          <a:prstGeom prst="rect">
            <a:avLst/>
          </a:prstGeom>
        </p:spPr>
      </p:pic>
    </p:spTree>
    <p:extLst>
      <p:ext uri="{BB962C8B-B14F-4D97-AF65-F5344CB8AC3E}">
        <p14:creationId xmlns:p14="http://schemas.microsoft.com/office/powerpoint/2010/main" val="2646929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a:extLst>
              <a:ext uri="{FF2B5EF4-FFF2-40B4-BE49-F238E27FC236}">
                <a16:creationId xmlns:a16="http://schemas.microsoft.com/office/drawing/2014/main" id="{5CFC0405-20CB-451F-B55B-ADC2A635F9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52927" y="0"/>
            <a:ext cx="10286145" cy="6858000"/>
          </a:xfrm>
          <a:prstGeom prst="rect">
            <a:avLst/>
          </a:prstGeom>
        </p:spPr>
      </p:pic>
    </p:spTree>
    <p:extLst>
      <p:ext uri="{BB962C8B-B14F-4D97-AF65-F5344CB8AC3E}">
        <p14:creationId xmlns:p14="http://schemas.microsoft.com/office/powerpoint/2010/main" val="513409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a:extLst>
              <a:ext uri="{FF2B5EF4-FFF2-40B4-BE49-F238E27FC236}">
                <a16:creationId xmlns:a16="http://schemas.microsoft.com/office/drawing/2014/main" id="{5CFC0405-20CB-451F-B55B-ADC2A635F9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59284" y="0"/>
            <a:ext cx="10273431" cy="6849523"/>
          </a:xfrm>
          <a:prstGeom prst="rect">
            <a:avLst/>
          </a:prstGeom>
        </p:spPr>
      </p:pic>
    </p:spTree>
    <p:extLst>
      <p:ext uri="{BB962C8B-B14F-4D97-AF65-F5344CB8AC3E}">
        <p14:creationId xmlns:p14="http://schemas.microsoft.com/office/powerpoint/2010/main" val="3594833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nhaltsplatzhalter 7" descr="Ein Bild, das Im Haus, Wand, Mobiliar, Vorhang enthält.&#10;&#10;Automatisch generierte Beschreibung">
            <a:extLst>
              <a:ext uri="{FF2B5EF4-FFF2-40B4-BE49-F238E27FC236}">
                <a16:creationId xmlns:a16="http://schemas.microsoft.com/office/drawing/2014/main" id="{73147EF4-C3F2-7472-F207-8CE1A1EF3E0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36" t="15285" r="-636" b="34715"/>
          <a:stretch/>
        </p:blipFill>
        <p:spPr>
          <a:xfrm>
            <a:off x="952500" y="0"/>
            <a:ext cx="10286999" cy="6858000"/>
          </a:xfrm>
          <a:prstGeom prst="rect">
            <a:avLst/>
          </a:prstGeom>
        </p:spPr>
      </p:pic>
    </p:spTree>
    <p:extLst>
      <p:ext uri="{BB962C8B-B14F-4D97-AF65-F5344CB8AC3E}">
        <p14:creationId xmlns:p14="http://schemas.microsoft.com/office/powerpoint/2010/main" val="85163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nhaltsplatzhalter 4">
            <a:extLst>
              <a:ext uri="{FF2B5EF4-FFF2-40B4-BE49-F238E27FC236}">
                <a16:creationId xmlns:a16="http://schemas.microsoft.com/office/drawing/2014/main" id="{6A8FF9E7-F572-492D-B9B6-198DEF781EC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52500" y="-569"/>
            <a:ext cx="10287000" cy="6858569"/>
          </a:xfrm>
          <a:prstGeom prst="rect">
            <a:avLst/>
          </a:prstGeom>
        </p:spPr>
      </p:pic>
    </p:spTree>
    <p:extLst>
      <p:ext uri="{BB962C8B-B14F-4D97-AF65-F5344CB8AC3E}">
        <p14:creationId xmlns:p14="http://schemas.microsoft.com/office/powerpoint/2010/main" val="3617920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nhaltsplatzhalter 7">
            <a:extLst>
              <a:ext uri="{FF2B5EF4-FFF2-40B4-BE49-F238E27FC236}">
                <a16:creationId xmlns:a16="http://schemas.microsoft.com/office/drawing/2014/main" id="{E197B26A-8BCF-4621-8D51-2CCC0EBED91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3386" y="13947"/>
            <a:ext cx="10265227" cy="6844053"/>
          </a:xfrm>
          <a:prstGeom prst="rect">
            <a:avLst/>
          </a:prstGeom>
        </p:spPr>
      </p:pic>
    </p:spTree>
    <p:extLst>
      <p:ext uri="{BB962C8B-B14F-4D97-AF65-F5344CB8AC3E}">
        <p14:creationId xmlns:p14="http://schemas.microsoft.com/office/powerpoint/2010/main" val="11284933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descr="Ein Bild, das Kleidung, draußen, Person, Gelände enthält.&#10;&#10;Automatisch generierte Beschreibung">
            <a:extLst>
              <a:ext uri="{FF2B5EF4-FFF2-40B4-BE49-F238E27FC236}">
                <a16:creationId xmlns:a16="http://schemas.microsoft.com/office/drawing/2014/main" id="{4F6CCEB8-8D61-5826-9244-5DDA6C0917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500" y="-5357"/>
            <a:ext cx="10287000" cy="6863357"/>
          </a:xfrm>
          <a:prstGeom prst="rect">
            <a:avLst/>
          </a:prstGeom>
        </p:spPr>
      </p:pic>
    </p:spTree>
    <p:extLst>
      <p:ext uri="{BB962C8B-B14F-4D97-AF65-F5344CB8AC3E}">
        <p14:creationId xmlns:p14="http://schemas.microsoft.com/office/powerpoint/2010/main" val="27328301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a:extLst>
              <a:ext uri="{FF2B5EF4-FFF2-40B4-BE49-F238E27FC236}">
                <a16:creationId xmlns:a16="http://schemas.microsoft.com/office/drawing/2014/main" id="{9FC4DD10-ECE5-4C1E-B6BA-E5A9461E33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52500" y="-569"/>
            <a:ext cx="10287000" cy="6858569"/>
          </a:xfrm>
          <a:prstGeom prst="rect">
            <a:avLst/>
          </a:prstGeom>
        </p:spPr>
      </p:pic>
    </p:spTree>
    <p:extLst>
      <p:ext uri="{BB962C8B-B14F-4D97-AF65-F5344CB8AC3E}">
        <p14:creationId xmlns:p14="http://schemas.microsoft.com/office/powerpoint/2010/main" val="3463037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a:extLst>
              <a:ext uri="{FF2B5EF4-FFF2-40B4-BE49-F238E27FC236}">
                <a16:creationId xmlns:a16="http://schemas.microsoft.com/office/drawing/2014/main" id="{0D9E09DD-5A0C-4DBB-B9C7-F077E0CDFA6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52500" y="-570"/>
            <a:ext cx="10287000" cy="6858570"/>
          </a:xfrm>
          <a:prstGeom prst="rect">
            <a:avLst/>
          </a:prstGeom>
        </p:spPr>
      </p:pic>
    </p:spTree>
    <p:extLst>
      <p:ext uri="{BB962C8B-B14F-4D97-AF65-F5344CB8AC3E}">
        <p14:creationId xmlns:p14="http://schemas.microsoft.com/office/powerpoint/2010/main" val="260184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nhaltsplatzhalter 7">
            <a:extLst>
              <a:ext uri="{FF2B5EF4-FFF2-40B4-BE49-F238E27FC236}">
                <a16:creationId xmlns:a16="http://schemas.microsoft.com/office/drawing/2014/main" id="{5AF3A44F-5B1F-0D72-35EA-11291DE3E81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52500" y="-5357"/>
            <a:ext cx="10287000" cy="6863357"/>
          </a:xfrm>
          <a:prstGeom prst="rect">
            <a:avLst/>
          </a:prstGeom>
        </p:spPr>
      </p:pic>
    </p:spTree>
    <p:extLst>
      <p:ext uri="{BB962C8B-B14F-4D97-AF65-F5344CB8AC3E}">
        <p14:creationId xmlns:p14="http://schemas.microsoft.com/office/powerpoint/2010/main" val="40953211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a:extLst>
              <a:ext uri="{FF2B5EF4-FFF2-40B4-BE49-F238E27FC236}">
                <a16:creationId xmlns:a16="http://schemas.microsoft.com/office/drawing/2014/main" id="{D31D02EE-5644-480D-A415-72D37D124E6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78" t="9" r="1" b="-578"/>
          <a:stretch/>
        </p:blipFill>
        <p:spPr>
          <a:xfrm>
            <a:off x="952500" y="0"/>
            <a:ext cx="10287000" cy="6858000"/>
          </a:xfrm>
          <a:prstGeom prst="rect">
            <a:avLst/>
          </a:prstGeom>
        </p:spPr>
      </p:pic>
    </p:spTree>
    <p:extLst>
      <p:ext uri="{BB962C8B-B14F-4D97-AF65-F5344CB8AC3E}">
        <p14:creationId xmlns:p14="http://schemas.microsoft.com/office/powerpoint/2010/main" val="260958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nhaltsplatzhalter 7" descr="Ein Bild, das Lebensmittelgruppe, Naturkost, Lokale Speisen, Vollwertkost enthält.&#10;&#10;Automatisch generierte Beschreibung">
            <a:extLst>
              <a:ext uri="{FF2B5EF4-FFF2-40B4-BE49-F238E27FC236}">
                <a16:creationId xmlns:a16="http://schemas.microsoft.com/office/drawing/2014/main" id="{5AF3A44F-5B1F-0D72-35EA-11291DE3E8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7944" y="1907"/>
            <a:ext cx="10276112" cy="6856093"/>
          </a:xfrm>
          <a:prstGeom prst="rect">
            <a:avLst/>
          </a:prstGeom>
        </p:spPr>
      </p:pic>
    </p:spTree>
    <p:extLst>
      <p:ext uri="{BB962C8B-B14F-4D97-AF65-F5344CB8AC3E}">
        <p14:creationId xmlns:p14="http://schemas.microsoft.com/office/powerpoint/2010/main" val="1933935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a:extLst>
              <a:ext uri="{FF2B5EF4-FFF2-40B4-BE49-F238E27FC236}">
                <a16:creationId xmlns:a16="http://schemas.microsoft.com/office/drawing/2014/main" id="{010521B5-FEA5-4DB1-8413-4A3BFB1D58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1644" y="0"/>
            <a:ext cx="10288711" cy="6858000"/>
          </a:xfrm>
          <a:prstGeom prst="rect">
            <a:avLst/>
          </a:prstGeom>
        </p:spPr>
      </p:pic>
    </p:spTree>
    <p:extLst>
      <p:ext uri="{BB962C8B-B14F-4D97-AF65-F5344CB8AC3E}">
        <p14:creationId xmlns:p14="http://schemas.microsoft.com/office/powerpoint/2010/main" val="3424889351"/>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1447</Words>
  <Application>Microsoft Office PowerPoint</Application>
  <PresentationFormat>Breitbild</PresentationFormat>
  <Paragraphs>101</Paragraphs>
  <Slides>17</Slides>
  <Notes>16</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17</vt:i4>
      </vt:variant>
    </vt:vector>
  </HeadingPairs>
  <TitlesOfParts>
    <vt:vector size="21" baseType="lpstr">
      <vt:lpstr>Arial</vt:lpstr>
      <vt:lpstr>Calibri</vt:lpstr>
      <vt:lpstr>Calibri Light</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Misereor e.V.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Günther, Mirjam</dc:creator>
  <cp:lastModifiedBy>Günther, Mirjam</cp:lastModifiedBy>
  <cp:revision>1</cp:revision>
  <dcterms:created xsi:type="dcterms:W3CDTF">2024-11-27T12:02:32Z</dcterms:created>
  <dcterms:modified xsi:type="dcterms:W3CDTF">2024-11-27T12:14:02Z</dcterms:modified>
</cp:coreProperties>
</file>